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3" r:id="rId9"/>
    <p:sldId id="265" r:id="rId10"/>
    <p:sldId id="266" r:id="rId11"/>
    <p:sldId id="268" r:id="rId12"/>
    <p:sldId id="269" r:id="rId13"/>
    <p:sldId id="267" r:id="rId14"/>
    <p:sldId id="274" r:id="rId15"/>
    <p:sldId id="261" r:id="rId16"/>
    <p:sldId id="262" r:id="rId17"/>
    <p:sldId id="27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6" r:id="rId31"/>
    <p:sldId id="287" r:id="rId32"/>
    <p:sldId id="290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299" r:id="rId44"/>
    <p:sldId id="300" r:id="rId45"/>
    <p:sldId id="304" r:id="rId46"/>
    <p:sldId id="306" r:id="rId47"/>
    <p:sldId id="302" r:id="rId48"/>
    <p:sldId id="303" r:id="rId49"/>
    <p:sldId id="305" r:id="rId50"/>
    <p:sldId id="307" r:id="rId51"/>
    <p:sldId id="308" r:id="rId52"/>
    <p:sldId id="309" r:id="rId53"/>
    <p:sldId id="316" r:id="rId54"/>
    <p:sldId id="312" r:id="rId55"/>
    <p:sldId id="314" r:id="rId56"/>
    <p:sldId id="313" r:id="rId57"/>
    <p:sldId id="315" r:id="rId58"/>
    <p:sldId id="310" r:id="rId59"/>
    <p:sldId id="317" r:id="rId60"/>
    <p:sldId id="311" r:id="rId61"/>
    <p:sldId id="318" r:id="rId62"/>
    <p:sldId id="319" r:id="rId63"/>
    <p:sldId id="320" r:id="rId64"/>
    <p:sldId id="321" r:id="rId65"/>
    <p:sldId id="326" r:id="rId66"/>
    <p:sldId id="322" r:id="rId67"/>
    <p:sldId id="323" r:id="rId68"/>
    <p:sldId id="324" r:id="rId69"/>
    <p:sldId id="325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4" r:id="rId96"/>
    <p:sldId id="356" r:id="rId97"/>
    <p:sldId id="357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E9D71E-8060-4DCD-B74D-806C7ABE0237}" type="slidenum">
              <a:rPr lang="en-IE" smtClean="0">
                <a:solidFill>
                  <a:srgbClr val="94C600"/>
                </a:solidFill>
              </a:rPr>
              <a:pPr/>
              <a:t>‹#›</a:t>
            </a:fld>
            <a:endParaRPr lang="en-IE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5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016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948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6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9073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219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889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1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601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1065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086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B0FC14-F221-4403-A830-3714A057D14F}" type="datetimeFigureOut">
              <a:rPr lang="en-IE" smtClean="0"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51C8262-CF88-46AD-BAE0-ACB67A05F4C7}" type="slidenum">
              <a:rPr lang="en-IE" smtClean="0"/>
              <a:t>‹#›</a:t>
            </a:fld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210B03-8ED2-4195-98A2-889D5F6A0D4F}" type="datetimeFigureOut">
              <a:rPr lang="en-IE" smtClean="0"/>
              <a:pPr/>
              <a:t>20/11/2017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IE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E9D71E-8060-4DCD-B74D-806C7ABE023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27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ERCVSDileo0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mcsweeneyhistory.weebly.com/20th-c-ireland-ff-in-power-1932-1948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nlGWRXkZv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bDjREVKAvq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v8QVRT09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5L3cpH1TyT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-Z_z6lSgB_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le-LyXWY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ONYJIh8Nw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9ayLHPLRO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dbcxALgtbI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csweeneyhistory.weebly.com/20-th-c-ireland-ireland-the-struggle-for-independence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QjsfOMTTI" TargetMode="External"/><Relationship Id="rId2" Type="http://schemas.openxmlformats.org/officeDocument/2006/relationships/hyperlink" Target="https://www.youtube.com/watch?v=Hjzt_HTh4AI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absi_mvgQg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8eztdbQpC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KR7olqpL80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historymatters365/what-was-the-significance-o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UlGKPHN4w" TargetMode="Externa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mcsweeneyhistory.weebly.com/20th-c-ireland-ff-in-power-1932-1948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time_continue=71&amp;v=Cew_ZLgi3Cc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200&amp;v=UseZIQ5UlU8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en-IE" b="1" dirty="0" smtClean="0"/>
              <a:t>Revision from Junior Cert…..</a:t>
            </a:r>
          </a:p>
          <a:p>
            <a:endParaRPr lang="en-IE" b="1" dirty="0"/>
          </a:p>
          <a:p>
            <a:r>
              <a:rPr lang="en-IE" sz="2000" b="1" dirty="0" smtClean="0"/>
              <a:t>What was Home Rule?</a:t>
            </a:r>
          </a:p>
          <a:p>
            <a:r>
              <a:rPr lang="en-IE" sz="2000" b="1" dirty="0" smtClean="0"/>
              <a:t>Who were Nationalists &amp; who were Unionists?</a:t>
            </a:r>
          </a:p>
          <a:p>
            <a:r>
              <a:rPr lang="en-IE" sz="2000" b="1" dirty="0" smtClean="0"/>
              <a:t>What was the name of the party in Ireland who were established to get Home Rule?</a:t>
            </a:r>
          </a:p>
          <a:p>
            <a:r>
              <a:rPr lang="en-IE" sz="2000" b="1" dirty="0" smtClean="0"/>
              <a:t>Who was their Leader?</a:t>
            </a:r>
          </a:p>
          <a:p>
            <a:r>
              <a:rPr lang="en-IE" sz="2000" b="1" dirty="0" smtClean="0"/>
              <a:t>Which party in Britain supported  the IPP &amp; which party was against it?</a:t>
            </a:r>
          </a:p>
          <a:p>
            <a:r>
              <a:rPr lang="en-IE" sz="2000" b="1" dirty="0" smtClean="0"/>
              <a:t>What was the Act of Union 1801?</a:t>
            </a:r>
          </a:p>
          <a:p>
            <a:r>
              <a:rPr lang="en-IE" sz="2000" b="1" dirty="0" smtClean="0"/>
              <a:t>What was the Power of Veto?</a:t>
            </a:r>
          </a:p>
          <a:p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i="1" dirty="0" smtClean="0"/>
              <a:t>The Pursuit of Sovereignty: Ireland 1912-1949</a:t>
            </a:r>
            <a:endParaRPr lang="en-IE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5535"/>
            <a:ext cx="3393499" cy="15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4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en-IE" dirty="0" smtClean="0"/>
              <a:t>Padraig </a:t>
            </a:r>
            <a:r>
              <a:rPr lang="en-IE" dirty="0" err="1" smtClean="0"/>
              <a:t>Pearse</a:t>
            </a:r>
            <a:r>
              <a:rPr lang="en-IE" dirty="0" smtClean="0"/>
              <a:t> read the proclamation outside the GPO</a:t>
            </a:r>
          </a:p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www.youtube.com/watch?v=ERCVSDileo0</a:t>
            </a:r>
            <a:r>
              <a:rPr lang="en-IE" dirty="0" smtClean="0"/>
              <a:t> </a:t>
            </a:r>
          </a:p>
          <a:p>
            <a:r>
              <a:rPr lang="en-IE" dirty="0" smtClean="0"/>
              <a:t>Key messages: ???</a:t>
            </a:r>
          </a:p>
          <a:p>
            <a:r>
              <a:rPr lang="en-IE" dirty="0" smtClean="0"/>
              <a:t>1500 Volunteers &amp; ICA members took over GPO, Four Courts &amp; </a:t>
            </a:r>
            <a:r>
              <a:rPr lang="en-IE" dirty="0" err="1" smtClean="0"/>
              <a:t>Bolands</a:t>
            </a:r>
            <a:r>
              <a:rPr lang="en-IE" dirty="0" smtClean="0"/>
              <a:t> biscuit mills</a:t>
            </a:r>
          </a:p>
          <a:p>
            <a:r>
              <a:rPr lang="en-IE" dirty="0" smtClean="0"/>
              <a:t>Fighting lasted 6 days</a:t>
            </a:r>
          </a:p>
          <a:p>
            <a:r>
              <a:rPr lang="en-IE" dirty="0" smtClean="0"/>
              <a:t>By end of Rising 12000 British troops in Ireland</a:t>
            </a:r>
          </a:p>
          <a:p>
            <a:r>
              <a:rPr lang="en-IE" dirty="0" smtClean="0"/>
              <a:t>Unconditional surrender to Britain on April 29</a:t>
            </a:r>
            <a:r>
              <a:rPr lang="en-IE" baseline="30000" dirty="0" smtClean="0"/>
              <a:t>th</a:t>
            </a:r>
            <a:r>
              <a:rPr lang="en-IE" dirty="0" smtClean="0"/>
              <a:t> – Saturday…Failure????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Rising in action….	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449158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4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How Neutral is Neutral?</a:t>
            </a:r>
            <a:endParaRPr lang="en-IE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63842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85" y="1340768"/>
            <a:ext cx="30967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16" y="3906044"/>
            <a:ext cx="4579192" cy="2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4824536"/>
          </a:xfrm>
        </p:spPr>
        <p:txBody>
          <a:bodyPr>
            <a:normAutofit/>
          </a:bodyPr>
          <a:lstStyle/>
          <a:p>
            <a:r>
              <a:rPr lang="en-IE" dirty="0" smtClean="0"/>
              <a:t>Press censorship &amp; control of radio and no weather forecasts</a:t>
            </a:r>
          </a:p>
          <a:p>
            <a:r>
              <a:rPr lang="en-IE" dirty="0" smtClean="0"/>
              <a:t>De </a:t>
            </a:r>
            <a:r>
              <a:rPr lang="en-IE" dirty="0" err="1" smtClean="0"/>
              <a:t>Velara</a:t>
            </a:r>
            <a:r>
              <a:rPr lang="en-IE" dirty="0" smtClean="0"/>
              <a:t> offered condolences on the deaths of Roosevelt (US) &amp; Hitler (Germany)</a:t>
            </a:r>
          </a:p>
          <a:p>
            <a:r>
              <a:rPr lang="en-IE" dirty="0" smtClean="0"/>
              <a:t>However Ireland were more “friendly” to the allied side</a:t>
            </a:r>
          </a:p>
          <a:p>
            <a:pPr marL="457200" indent="-457200">
              <a:buAutoNum type="arabicPeriod"/>
            </a:pPr>
            <a:r>
              <a:rPr lang="en-IE" dirty="0" smtClean="0"/>
              <a:t>Information given to Britain on all “German aliens” in Ireland</a:t>
            </a:r>
          </a:p>
          <a:p>
            <a:pPr marL="457200" indent="-457200">
              <a:buAutoNum type="arabicPeriod"/>
            </a:pPr>
            <a:r>
              <a:rPr lang="en-IE" dirty="0" smtClean="0"/>
              <a:t>Ireland allowed airspace to be used sparingly by Britain</a:t>
            </a:r>
          </a:p>
          <a:p>
            <a:pPr marL="457200" indent="-457200">
              <a:buAutoNum type="arabicPeriod"/>
            </a:pPr>
            <a:r>
              <a:rPr lang="en-IE" dirty="0" smtClean="0"/>
              <a:t>Secret weather forecasts given to Britain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How Neutral is Neutral?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en-IE" dirty="0" smtClean="0"/>
              <a:t>IRA – Bombing campaign against the British 1939 over the view “Britain’s difficulty is Irelands opportunity”</a:t>
            </a:r>
          </a:p>
          <a:p>
            <a:r>
              <a:rPr lang="en-IE" dirty="0" smtClean="0"/>
              <a:t>IRA Cooperated with Germany – German spies landed and helped/encouraged bombings at the border</a:t>
            </a:r>
          </a:p>
          <a:p>
            <a:r>
              <a:rPr lang="en-IE" dirty="0" err="1" smtClean="0"/>
              <a:t>DeValera</a:t>
            </a:r>
            <a:r>
              <a:rPr lang="en-IE" dirty="0" smtClean="0"/>
              <a:t> responded strongly – Camp in the Curragh where 500 IRA members were held, 5 executed – IRA almost wiped out by end of WW2</a:t>
            </a:r>
          </a:p>
          <a:p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mcsweeneyhistory.weebly.com/20th-c-ireland-ff-in-power-1932-1948</a:t>
            </a:r>
            <a:r>
              <a:rPr lang="en-IE" dirty="0" smtClean="0"/>
              <a:t> 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Threats to Neutrality 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dirty="0" smtClean="0"/>
              <a:t>Popular policy, </a:t>
            </a:r>
            <a:r>
              <a:rPr lang="en-IE" dirty="0" err="1" smtClean="0"/>
              <a:t>DeValeras</a:t>
            </a:r>
            <a:r>
              <a:rPr lang="en-IE" dirty="0" smtClean="0"/>
              <a:t> speech at end of war struck a cord with people 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Economically: Industry was hit due to shortage of materials  - inflation high (70%) so living standards fell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Unemployment was high as was emigration to Britain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Agriculturally</a:t>
            </a:r>
            <a:r>
              <a:rPr lang="en-IE" dirty="0" smtClean="0"/>
              <a:t>: Vital sector and earned money from exports to Britain but could not maximise profit due to not being fully recovered from Economic War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www.youtube.com/watch?v=onlGWRXkZv0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Impact of Neutrality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en-IE" b="1" dirty="0" smtClean="0"/>
              <a:t>3500 Irish Interned </a:t>
            </a:r>
            <a:r>
              <a:rPr lang="en-IE" dirty="0" smtClean="0"/>
              <a:t>(prison without trial)</a:t>
            </a:r>
          </a:p>
          <a:p>
            <a:r>
              <a:rPr lang="en-IE" dirty="0" smtClean="0"/>
              <a:t>90 Rebels executed</a:t>
            </a:r>
          </a:p>
          <a:p>
            <a:r>
              <a:rPr lang="en-IE" b="1" dirty="0" smtClean="0"/>
              <a:t>15 leaders executed</a:t>
            </a:r>
          </a:p>
          <a:p>
            <a:r>
              <a:rPr lang="en-IE" dirty="0" smtClean="0"/>
              <a:t>The public had not been behind the rebels in large numbers…but the decision to execute led to an </a:t>
            </a:r>
            <a:r>
              <a:rPr lang="en-IE" b="1" dirty="0" smtClean="0"/>
              <a:t>Anti-British sentiment all over Ireland</a:t>
            </a:r>
          </a:p>
          <a:p>
            <a:r>
              <a:rPr lang="en-IE" dirty="0" smtClean="0"/>
              <a:t>Executed leaders seen as </a:t>
            </a:r>
            <a:r>
              <a:rPr lang="en-IE" b="1" dirty="0" smtClean="0"/>
              <a:t>Martyrs</a:t>
            </a:r>
          </a:p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www.youtube.com/watch?v=bDjREVKAvq4</a:t>
            </a:r>
            <a:r>
              <a:rPr lang="en-IE" dirty="0" smtClean="0"/>
              <a:t> </a:t>
            </a:r>
          </a:p>
          <a:p>
            <a:r>
              <a:rPr lang="en-IE" b="1" dirty="0" smtClean="0"/>
              <a:t>Rise of Sinn Fein </a:t>
            </a:r>
            <a:r>
              <a:rPr lang="en-IE" dirty="0" smtClean="0"/>
              <a:t>&amp; Fall of IPP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Aftermath of the rising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425"/>
            <a:ext cx="28575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4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Essay Question		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2800" b="1" dirty="0" smtClean="0">
                <a:solidFill>
                  <a:srgbClr val="FF0000"/>
                </a:solidFill>
              </a:rPr>
              <a:t>To what extent were the seeds of Irish Partition sown in the period 1912-1916?</a:t>
            </a:r>
            <a:endParaRPr lang="en-I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4 pages – 1 week (due </a:t>
            </a:r>
            <a:r>
              <a:rPr lang="en-IE" dirty="0" smtClean="0"/>
              <a:t>18/9</a:t>
            </a:r>
            <a:r>
              <a:rPr lang="en-IE" dirty="0"/>
              <a:t>)</a:t>
            </a:r>
          </a:p>
          <a:p>
            <a:r>
              <a:rPr lang="en-IE" dirty="0"/>
              <a:t>Essay structure</a:t>
            </a:r>
          </a:p>
          <a:p>
            <a:r>
              <a:rPr lang="en-IE" dirty="0"/>
              <a:t>1. Introduction</a:t>
            </a:r>
          </a:p>
          <a:p>
            <a:r>
              <a:rPr lang="en-IE" dirty="0"/>
              <a:t>2. Paragraph one </a:t>
            </a:r>
            <a:r>
              <a:rPr lang="en-IE" dirty="0" smtClean="0"/>
              <a:t>topic (2 parts)</a:t>
            </a:r>
            <a:endParaRPr lang="en-IE" dirty="0"/>
          </a:p>
          <a:p>
            <a:r>
              <a:rPr lang="en-IE" dirty="0"/>
              <a:t>3. Paragraph 2 </a:t>
            </a:r>
            <a:r>
              <a:rPr lang="en-IE" dirty="0" smtClean="0"/>
              <a:t>topic (2 parts)</a:t>
            </a:r>
            <a:endParaRPr lang="en-IE" dirty="0"/>
          </a:p>
          <a:p>
            <a:r>
              <a:rPr lang="en-IE" dirty="0"/>
              <a:t>4. Paragraph </a:t>
            </a:r>
            <a:r>
              <a:rPr lang="en-IE"/>
              <a:t>3 </a:t>
            </a:r>
            <a:r>
              <a:rPr lang="en-IE" smtClean="0"/>
              <a:t>topic (2 part)</a:t>
            </a:r>
            <a:endParaRPr lang="en-IE" dirty="0"/>
          </a:p>
          <a:p>
            <a:r>
              <a:rPr lang="en-IE" dirty="0"/>
              <a:t>5. Conclusion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84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Rise of Sinn Fein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31236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559646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SF founded in 1905 by Arthur Griffith</a:t>
            </a:r>
          </a:p>
          <a:p>
            <a:pPr>
              <a:defRPr/>
            </a:pPr>
            <a:r>
              <a:rPr lang="en-IE" dirty="0"/>
              <a:t>Replaced as leader in </a:t>
            </a:r>
            <a:r>
              <a:rPr lang="en-IE" dirty="0" smtClean="0"/>
              <a:t>1917 </a:t>
            </a:r>
            <a:r>
              <a:rPr lang="en-IE" dirty="0"/>
              <a:t>by </a:t>
            </a:r>
            <a:r>
              <a:rPr lang="en-IE" dirty="0" err="1"/>
              <a:t>Eamonn</a:t>
            </a:r>
            <a:r>
              <a:rPr lang="en-IE" dirty="0"/>
              <a:t> De Valera (only surviving leader of rising</a:t>
            </a:r>
            <a:r>
              <a:rPr lang="en-IE" dirty="0" smtClean="0"/>
              <a:t>)</a:t>
            </a:r>
          </a:p>
          <a:p>
            <a:pPr>
              <a:defRPr/>
            </a:pPr>
            <a:r>
              <a:rPr lang="en-IE" b="1" dirty="0" smtClean="0"/>
              <a:t>Popularity rose 10 fold </a:t>
            </a:r>
            <a:r>
              <a:rPr lang="en-IE" dirty="0" smtClean="0"/>
              <a:t>after being wrongly blamed for Rising</a:t>
            </a:r>
            <a:endParaRPr lang="en-IE" dirty="0"/>
          </a:p>
          <a:p>
            <a:pPr>
              <a:defRPr/>
            </a:pPr>
            <a:r>
              <a:rPr lang="en-IE" dirty="0"/>
              <a:t>Demanded  a </a:t>
            </a:r>
            <a:r>
              <a:rPr lang="en-IE" b="1" dirty="0"/>
              <a:t>Republic &amp; Abstained </a:t>
            </a:r>
            <a:r>
              <a:rPr lang="en-IE" dirty="0"/>
              <a:t>from attending parliament in UK</a:t>
            </a:r>
          </a:p>
          <a:p>
            <a:pPr>
              <a:defRPr/>
            </a:pPr>
            <a:r>
              <a:rPr lang="en-IE" dirty="0"/>
              <a:t>British wanted to force Irish people to join British army  (</a:t>
            </a:r>
            <a:r>
              <a:rPr lang="en-IE" b="1" dirty="0"/>
              <a:t>Conscription</a:t>
            </a:r>
            <a:r>
              <a:rPr lang="en-IE" dirty="0"/>
              <a:t>)</a:t>
            </a:r>
          </a:p>
          <a:p>
            <a:pPr>
              <a:defRPr/>
            </a:pPr>
            <a:r>
              <a:rPr lang="en-IE" dirty="0"/>
              <a:t>1918 general election results</a:t>
            </a:r>
          </a:p>
          <a:p>
            <a:pPr marL="68263" indent="0">
              <a:buFont typeface="Wingdings" pitchFamily="2" charset="2"/>
              <a:buNone/>
              <a:defRPr/>
            </a:pPr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SF 76 seats</a:t>
            </a:r>
          </a:p>
          <a:p>
            <a:pPr marL="68263" indent="0">
              <a:buFont typeface="Wingdings" pitchFamily="2" charset="2"/>
              <a:buNone/>
              <a:defRPr/>
            </a:pPr>
            <a:r>
              <a:rPr lang="en-IE" b="1" dirty="0">
                <a:solidFill>
                  <a:srgbClr val="00B050"/>
                </a:solidFill>
              </a:rPr>
              <a:t>IPP 6 seats</a:t>
            </a:r>
          </a:p>
          <a:p>
            <a:pPr marL="68263" indent="0">
              <a:buFont typeface="Wingdings" pitchFamily="2" charset="2"/>
              <a:buNone/>
              <a:defRPr/>
            </a:pPr>
            <a:r>
              <a:rPr lang="en-IE" dirty="0">
                <a:solidFill>
                  <a:srgbClr val="FF0000"/>
                </a:solidFill>
              </a:rPr>
              <a:t>Unionists 26 seats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Sinn Fein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lnSpcReduction="10000"/>
          </a:bodyPr>
          <a:lstStyle/>
          <a:p>
            <a:r>
              <a:rPr lang="en-IE" sz="2000" b="1" dirty="0" smtClean="0"/>
              <a:t>IPP &amp; Redmond declined in popularity after accepting an agreement with Lloyd George after the rising</a:t>
            </a:r>
          </a:p>
          <a:p>
            <a:r>
              <a:rPr lang="en-IE" sz="2000" b="1" dirty="0" smtClean="0"/>
              <a:t>Prisoners in prions such as </a:t>
            </a:r>
            <a:r>
              <a:rPr lang="en-IE" sz="2000" b="1" dirty="0" err="1" smtClean="0"/>
              <a:t>Frongoch</a:t>
            </a:r>
            <a:r>
              <a:rPr lang="en-IE" sz="2000" b="1" dirty="0" smtClean="0"/>
              <a:t> in Wales became even more Republican</a:t>
            </a:r>
          </a:p>
          <a:p>
            <a:r>
              <a:rPr lang="en-IE" sz="2000" b="1" dirty="0" smtClean="0"/>
              <a:t>Griffith and </a:t>
            </a:r>
            <a:r>
              <a:rPr lang="en-IE" sz="2000" b="1" u="sng" dirty="0" err="1" smtClean="0"/>
              <a:t>Abstentionist</a:t>
            </a:r>
            <a:r>
              <a:rPr lang="en-IE" sz="2000" b="1" dirty="0" smtClean="0"/>
              <a:t> policy</a:t>
            </a:r>
          </a:p>
          <a:p>
            <a:r>
              <a:rPr lang="en-IE" sz="2000" b="1" dirty="0" smtClean="0"/>
              <a:t>Count Plunkett, father of murdered Joe won a seat and refused to sit in Westminster &amp; Jailed Joe McGuiness won a seat in Longford</a:t>
            </a:r>
          </a:p>
          <a:p>
            <a:r>
              <a:rPr lang="en-IE" sz="2000" b="1" dirty="0" smtClean="0"/>
              <a:t>1917 </a:t>
            </a:r>
            <a:r>
              <a:rPr lang="en-IE" sz="2000" b="1" dirty="0" err="1" smtClean="0"/>
              <a:t>Devalera</a:t>
            </a:r>
            <a:r>
              <a:rPr lang="en-IE" sz="2000" b="1" dirty="0" smtClean="0"/>
              <a:t> elected as President of Sinn Fein, and then also Irish Volunteers – unity between the two</a:t>
            </a:r>
          </a:p>
          <a:p>
            <a:r>
              <a:rPr lang="en-IE" sz="2000" b="1" dirty="0" smtClean="0">
                <a:solidFill>
                  <a:srgbClr val="FF0000"/>
                </a:solidFill>
              </a:rPr>
              <a:t>Failure of the “Irish convention”</a:t>
            </a:r>
          </a:p>
          <a:p>
            <a:r>
              <a:rPr lang="en-IE" sz="2000" b="1" dirty="0" smtClean="0">
                <a:solidFill>
                  <a:srgbClr val="FF0000"/>
                </a:solidFill>
              </a:rPr>
              <a:t>Conscription crisis</a:t>
            </a:r>
          </a:p>
          <a:p>
            <a:r>
              <a:rPr lang="en-IE" sz="2000" b="1" dirty="0" smtClean="0">
                <a:solidFill>
                  <a:srgbClr val="FF0000"/>
                </a:solidFill>
              </a:rPr>
              <a:t>The “German Plot”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FFFF00"/>
                </a:solidFill>
              </a:rPr>
              <a:t>Sinn </a:t>
            </a:r>
            <a:r>
              <a:rPr lang="en-IE" b="1" dirty="0" smtClean="0">
                <a:solidFill>
                  <a:srgbClr val="FFFF00"/>
                </a:solidFill>
              </a:rPr>
              <a:t>Fein’s </a:t>
            </a:r>
            <a:r>
              <a:rPr lang="en-IE" b="1" dirty="0" err="1" smtClean="0">
                <a:solidFill>
                  <a:srgbClr val="FFFF00"/>
                </a:solidFill>
              </a:rPr>
              <a:t>rie</a:t>
            </a:r>
            <a:r>
              <a:rPr lang="en-IE" b="1" dirty="0" smtClean="0">
                <a:solidFill>
                  <a:srgbClr val="FFFF00"/>
                </a:solidFill>
              </a:rPr>
              <a:t>..Why??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43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en-IE" dirty="0" smtClean="0"/>
              <a:t>British PM Lloyd George establishes Irish Convention to facilitate Home Rule</a:t>
            </a:r>
          </a:p>
          <a:p>
            <a:r>
              <a:rPr lang="en-IE" dirty="0" smtClean="0"/>
              <a:t>Attended by IPP, </a:t>
            </a:r>
            <a:r>
              <a:rPr lang="en-IE" dirty="0" err="1" smtClean="0"/>
              <a:t>UlsterUnionists</a:t>
            </a:r>
            <a:endParaRPr lang="en-IE" dirty="0" smtClean="0"/>
          </a:p>
          <a:p>
            <a:r>
              <a:rPr lang="en-IE" dirty="0" smtClean="0"/>
              <a:t>Boycotted by SF &amp; Labour</a:t>
            </a:r>
          </a:p>
          <a:p>
            <a:r>
              <a:rPr lang="en-IE" dirty="0" smtClean="0"/>
              <a:t>Unionists would not negotiate anything until “Consultation with Ulster people”</a:t>
            </a:r>
          </a:p>
          <a:p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effect might this have????</a:t>
            </a:r>
          </a:p>
          <a:p>
            <a:r>
              <a:rPr lang="en-IE" dirty="0" smtClean="0"/>
              <a:t>Redmond dies in March 1918, Negotiations end in failure April 1918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Irish Convention: Failure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284797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52339"/>
            <a:ext cx="2676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0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en-IE" dirty="0" smtClean="0"/>
              <a:t>April 1918 – </a:t>
            </a:r>
            <a:r>
              <a:rPr lang="en-IE" b="1" dirty="0" smtClean="0"/>
              <a:t>Conscription</a:t>
            </a:r>
            <a:r>
              <a:rPr lang="en-IE" dirty="0" smtClean="0"/>
              <a:t> introduced by British into Ireland</a:t>
            </a:r>
          </a:p>
          <a:p>
            <a:r>
              <a:rPr lang="en-IE" dirty="0" smtClean="0"/>
              <a:t>Opposed by SF, IPP &amp; Labour, SF had support of Catholic Church</a:t>
            </a:r>
          </a:p>
          <a:p>
            <a:r>
              <a:rPr lang="en-IE" dirty="0" smtClean="0"/>
              <a:t>2 million people sign anti-conscription pledge and rallies nationwide protesting against it</a:t>
            </a:r>
          </a:p>
          <a:p>
            <a:r>
              <a:rPr lang="en-IE" dirty="0" smtClean="0"/>
              <a:t>SF &amp; IRISH Volunteers both see increase in support and members</a:t>
            </a:r>
          </a:p>
          <a:p>
            <a:r>
              <a:rPr lang="en-IE" dirty="0" smtClean="0"/>
              <a:t>Britain abandons Conscription plans, victory for SF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Conscription Crisis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382386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8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en-IE" dirty="0" smtClean="0"/>
              <a:t>British Government arrange for arrest of over 70 SF leaders</a:t>
            </a:r>
          </a:p>
          <a:p>
            <a:r>
              <a:rPr lang="en-IE" dirty="0" smtClean="0"/>
              <a:t>Allegedly over plan to import Arms from Germany….However no proof!!!</a:t>
            </a:r>
          </a:p>
          <a:p>
            <a:r>
              <a:rPr lang="en-IE" dirty="0" smtClean="0"/>
              <a:t>Increased SF popularity even more!!</a:t>
            </a:r>
          </a:p>
          <a:p>
            <a:r>
              <a:rPr lang="en-IE" dirty="0" smtClean="0"/>
              <a:t>What else did????</a:t>
            </a:r>
          </a:p>
          <a:p>
            <a:r>
              <a:rPr lang="en-IE" dirty="0" smtClean="0"/>
              <a:t>SF, Gaelic League &amp; Irish volunteers also banned by British!!</a:t>
            </a:r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GERMAN PLOT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554461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536504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Third Home Rule Bill 1912 – supported by Liberals/Opposed by Conservatives</a:t>
            </a:r>
          </a:p>
          <a:p>
            <a:r>
              <a:rPr lang="en-IE" dirty="0" smtClean="0"/>
              <a:t>It proposed a </a:t>
            </a:r>
            <a:r>
              <a:rPr lang="en-IE" u="sng" dirty="0" smtClean="0"/>
              <a:t>limited self government </a:t>
            </a:r>
            <a:r>
              <a:rPr lang="en-IE" dirty="0" smtClean="0"/>
              <a:t>for the Irish – Westminster responsible for Taxation/Foreign Policy/ Issues of War</a:t>
            </a:r>
          </a:p>
          <a:p>
            <a:r>
              <a:rPr lang="en-IE" dirty="0" smtClean="0"/>
              <a:t>Opposed massively by Unionists for 3 reasons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Political </a:t>
            </a:r>
            <a:r>
              <a:rPr lang="en-IE" dirty="0" smtClean="0"/>
              <a:t>– Wanted to remain united/loyal to British crown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Economic:</a:t>
            </a:r>
            <a:r>
              <a:rPr lang="en-IE" dirty="0" smtClean="0"/>
              <a:t>  HR would mean money and jobs shared more equally so less prosperity for Unionists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Religious Identity</a:t>
            </a:r>
            <a:r>
              <a:rPr lang="en-IE" dirty="0" smtClean="0"/>
              <a:t>: Fear that HR would mean Rome Rule</a:t>
            </a:r>
          </a:p>
          <a:p>
            <a:pPr marL="457200" indent="-457200">
              <a:buFont typeface="+mj-lt"/>
              <a:buAutoNum type="arabicPeriod"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i="1" dirty="0" smtClean="0">
                <a:solidFill>
                  <a:schemeClr val="bg1"/>
                </a:solidFill>
              </a:rPr>
              <a:t>Ireland &amp; Home Rule Question…1912-1916</a:t>
            </a:r>
            <a:endParaRPr lang="en-I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pPr algn="ctr"/>
            <a:r>
              <a:rPr lang="en-IE" b="1" dirty="0" smtClean="0"/>
              <a:t>4 Sections – Topics/Paragraphs</a:t>
            </a:r>
          </a:p>
          <a:p>
            <a:r>
              <a:rPr lang="en-IE" dirty="0" smtClean="0"/>
              <a:t>1. The First </a:t>
            </a:r>
            <a:r>
              <a:rPr lang="en-IE" dirty="0" err="1" smtClean="0"/>
              <a:t>Dail</a:t>
            </a:r>
            <a:endParaRPr lang="en-IE" dirty="0" smtClean="0"/>
          </a:p>
          <a:p>
            <a:r>
              <a:rPr lang="en-IE" dirty="0" smtClean="0"/>
              <a:t>2. The War 1919-21</a:t>
            </a:r>
          </a:p>
          <a:p>
            <a:r>
              <a:rPr lang="en-IE" dirty="0" smtClean="0"/>
              <a:t> 3.  Major Incidents</a:t>
            </a:r>
            <a:endParaRPr lang="en-IE" dirty="0"/>
          </a:p>
          <a:p>
            <a:r>
              <a:rPr lang="en-IE" dirty="0" smtClean="0"/>
              <a:t>4.  Peace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War of Independence 1919-21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23224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8765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72" y="3861047"/>
            <a:ext cx="2933700" cy="275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3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386800"/>
          </a:xfrm>
        </p:spPr>
        <p:txBody>
          <a:bodyPr>
            <a:normAutofit lnSpcReduction="10000"/>
          </a:bodyPr>
          <a:lstStyle/>
          <a:p>
            <a:r>
              <a:rPr lang="en-IE" sz="2000" dirty="0" smtClean="0">
                <a:solidFill>
                  <a:schemeClr val="tx1"/>
                </a:solidFill>
              </a:rPr>
              <a:t>Sinn Fein were </a:t>
            </a:r>
            <a:r>
              <a:rPr lang="en-IE" sz="2000" b="1" dirty="0" smtClean="0">
                <a:solidFill>
                  <a:schemeClr val="tx1"/>
                </a:solidFill>
              </a:rPr>
              <a:t>ABSTENTIONIS</a:t>
            </a:r>
            <a:r>
              <a:rPr lang="en-IE" sz="2000" dirty="0" smtClean="0">
                <a:solidFill>
                  <a:schemeClr val="tx1"/>
                </a:solidFill>
              </a:rPr>
              <a:t>T…would not sit where?</a:t>
            </a:r>
          </a:p>
          <a:p>
            <a:r>
              <a:rPr lang="en-IE" sz="2000" dirty="0" smtClean="0">
                <a:solidFill>
                  <a:schemeClr val="tx1"/>
                </a:solidFill>
              </a:rPr>
              <a:t>First </a:t>
            </a:r>
            <a:r>
              <a:rPr lang="en-IE" sz="2000" dirty="0" err="1" smtClean="0">
                <a:solidFill>
                  <a:schemeClr val="tx1"/>
                </a:solidFill>
              </a:rPr>
              <a:t>Dail</a:t>
            </a:r>
            <a:r>
              <a:rPr lang="en-IE" sz="2000" dirty="0" smtClean="0">
                <a:solidFill>
                  <a:schemeClr val="tx1"/>
                </a:solidFill>
              </a:rPr>
              <a:t> met January 19 1919 – only 27 MP’s as rest were imprisoned over the </a:t>
            </a:r>
            <a:r>
              <a:rPr lang="en-IE" sz="2000" b="1" dirty="0" smtClean="0">
                <a:solidFill>
                  <a:schemeClr val="tx1"/>
                </a:solidFill>
              </a:rPr>
              <a:t>German Plot</a:t>
            </a:r>
          </a:p>
          <a:p>
            <a:r>
              <a:rPr lang="en-IE" sz="2000" b="1" dirty="0" smtClean="0">
                <a:solidFill>
                  <a:schemeClr val="tx1"/>
                </a:solidFill>
              </a:rPr>
              <a:t>SF </a:t>
            </a:r>
            <a:r>
              <a:rPr lang="en-IE" sz="2000" dirty="0" smtClean="0">
                <a:solidFill>
                  <a:schemeClr val="tx1"/>
                </a:solidFill>
              </a:rPr>
              <a:t>set about setting up their own government in Ireland</a:t>
            </a:r>
          </a:p>
          <a:p>
            <a:pPr marL="457200" indent="-457200">
              <a:buAutoNum type="arabicPeriod"/>
            </a:pPr>
            <a:r>
              <a:rPr lang="en-IE" sz="2000" b="1" dirty="0" smtClean="0">
                <a:solidFill>
                  <a:schemeClr val="tx1"/>
                </a:solidFill>
              </a:rPr>
              <a:t>Democratic Programme</a:t>
            </a:r>
            <a:r>
              <a:rPr lang="en-IE" sz="2000" dirty="0" smtClean="0">
                <a:solidFill>
                  <a:schemeClr val="tx1"/>
                </a:solidFill>
              </a:rPr>
              <a:t> established – Programme of Education &amp; Social Welfare</a:t>
            </a:r>
          </a:p>
          <a:p>
            <a:pPr marL="457200" indent="-457200">
              <a:buAutoNum type="arabicPeriod"/>
            </a:pPr>
            <a:r>
              <a:rPr lang="en-IE" sz="2000" b="1" dirty="0" smtClean="0">
                <a:solidFill>
                  <a:schemeClr val="tx1"/>
                </a:solidFill>
              </a:rPr>
              <a:t> SF courts set up </a:t>
            </a:r>
            <a:r>
              <a:rPr lang="en-IE" sz="2000" dirty="0" smtClean="0">
                <a:solidFill>
                  <a:schemeClr val="tx1"/>
                </a:solidFill>
              </a:rPr>
              <a:t>– encouraged people to use these instead of British courts</a:t>
            </a:r>
          </a:p>
          <a:p>
            <a:r>
              <a:rPr lang="en-IE" sz="2000" dirty="0" smtClean="0">
                <a:solidFill>
                  <a:schemeClr val="tx1"/>
                </a:solidFill>
              </a:rPr>
              <a:t>Arthur Griffith = Minister for Home Affairs</a:t>
            </a:r>
          </a:p>
          <a:p>
            <a:r>
              <a:rPr lang="en-IE" sz="2000" dirty="0" smtClean="0">
                <a:solidFill>
                  <a:schemeClr val="tx1"/>
                </a:solidFill>
              </a:rPr>
              <a:t>Michael Collins = Minister for Finance</a:t>
            </a:r>
          </a:p>
          <a:p>
            <a:r>
              <a:rPr lang="en-IE" sz="2000" dirty="0" smtClean="0">
                <a:solidFill>
                  <a:schemeClr val="tx1"/>
                </a:solidFill>
              </a:rPr>
              <a:t>W.T. Cosgrave = Minister for local Government</a:t>
            </a:r>
          </a:p>
          <a:p>
            <a:r>
              <a:rPr lang="en-IE" sz="2000" dirty="0" smtClean="0">
                <a:solidFill>
                  <a:schemeClr val="tx1"/>
                </a:solidFill>
              </a:rPr>
              <a:t>SF Problems: 1</a:t>
            </a:r>
            <a:r>
              <a:rPr lang="en-IE" sz="2000" b="1" dirty="0" smtClean="0">
                <a:solidFill>
                  <a:schemeClr val="tx1"/>
                </a:solidFill>
              </a:rPr>
              <a:t>. </a:t>
            </a:r>
            <a:r>
              <a:rPr lang="en-IE" sz="2000" dirty="0" smtClean="0">
                <a:solidFill>
                  <a:schemeClr val="tx1"/>
                </a:solidFill>
              </a:rPr>
              <a:t>Lack of experience 2. problems establishing control over IRA</a:t>
            </a:r>
            <a:endParaRPr lang="en-IE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First </a:t>
            </a:r>
            <a:r>
              <a:rPr lang="en-IE" b="1" dirty="0" err="1" smtClean="0">
                <a:solidFill>
                  <a:srgbClr val="FFFF00"/>
                </a:solidFill>
              </a:rPr>
              <a:t>Dail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en-IE" dirty="0"/>
              <a:t>The first fighting was at </a:t>
            </a:r>
            <a:r>
              <a:rPr lang="en-IE" dirty="0" err="1"/>
              <a:t>Soloheadbeg</a:t>
            </a:r>
            <a:r>
              <a:rPr lang="en-IE" dirty="0"/>
              <a:t>, Tipperary, on 19/1/1919 when an RIC patrol was ambushed by an </a:t>
            </a:r>
            <a:r>
              <a:rPr lang="en-IE" dirty="0" smtClean="0"/>
              <a:t>IRA</a:t>
            </a:r>
          </a:p>
          <a:p>
            <a:r>
              <a:rPr lang="en-IE" dirty="0"/>
              <a:t>The IRA used </a:t>
            </a:r>
            <a:r>
              <a:rPr lang="en-IE" u="sng" dirty="0"/>
              <a:t>guerrilla tactics </a:t>
            </a:r>
            <a:r>
              <a:rPr lang="en-IE" dirty="0"/>
              <a:t>against the British forces. These were ambush or “hit and run” tactics</a:t>
            </a:r>
            <a:r>
              <a:rPr lang="en-IE" dirty="0" smtClean="0"/>
              <a:t>.</a:t>
            </a:r>
          </a:p>
          <a:p>
            <a:r>
              <a:rPr lang="en-IE" dirty="0"/>
              <a:t>Collins: Director of Intelligence &amp; set up </a:t>
            </a:r>
            <a:r>
              <a:rPr lang="en-IE" u="sng" dirty="0"/>
              <a:t>The Squad </a:t>
            </a:r>
            <a:r>
              <a:rPr lang="en-IE" dirty="0"/>
              <a:t>to kill spies &amp; detectives  - 10,000 reward for him</a:t>
            </a:r>
          </a:p>
          <a:p>
            <a:r>
              <a:rPr lang="en-IE" dirty="0"/>
              <a:t>Organised </a:t>
            </a:r>
            <a:r>
              <a:rPr lang="en-IE" u="sng" dirty="0"/>
              <a:t>Flying Columns</a:t>
            </a:r>
            <a:r>
              <a:rPr lang="en-IE" dirty="0"/>
              <a:t>: small groups of mobile armed men who ambushed others</a:t>
            </a:r>
          </a:p>
          <a:p>
            <a:r>
              <a:rPr lang="en-IE" dirty="0"/>
              <a:t>Tom Barry -  organised </a:t>
            </a:r>
            <a:r>
              <a:rPr lang="en-IE" dirty="0" err="1"/>
              <a:t>Crossbarry</a:t>
            </a:r>
            <a:r>
              <a:rPr lang="en-IE" dirty="0"/>
              <a:t> &amp; </a:t>
            </a:r>
            <a:r>
              <a:rPr lang="en-IE" dirty="0" err="1"/>
              <a:t>Kilmichael</a:t>
            </a:r>
            <a:r>
              <a:rPr lang="en-IE" dirty="0"/>
              <a:t> ambushes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The War 1919-21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3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lnSpcReduction="10000"/>
          </a:bodyPr>
          <a:lstStyle/>
          <a:p>
            <a:pPr marL="582613" indent="-514350">
              <a:buFont typeface="+mj-lt"/>
              <a:buAutoNum type="arabicPeriod"/>
              <a:defRPr/>
            </a:pPr>
            <a:r>
              <a:rPr lang="en-IE" dirty="0"/>
              <a:t>Lloyd George ( British PM ) organised Black &amp; Tans:  WW1 Soldiers sent in to help army – mercenaries  &amp; </a:t>
            </a:r>
            <a:r>
              <a:rPr lang="en-IE" u="sng" dirty="0" err="1"/>
              <a:t>Auxillaries</a:t>
            </a:r>
            <a:r>
              <a:rPr lang="en-IE" dirty="0"/>
              <a:t>: Ex  officers to fight IRA </a:t>
            </a:r>
            <a:r>
              <a:rPr lang="en-IE" dirty="0">
                <a:hlinkClick r:id="rId2"/>
              </a:rPr>
              <a:t>https://www.youtube.com/watch?v=SJv8QVRT09s</a:t>
            </a:r>
            <a:r>
              <a:rPr lang="en-IE" dirty="0"/>
              <a:t> </a:t>
            </a:r>
          </a:p>
          <a:p>
            <a:pPr marL="582613" indent="-514350">
              <a:buFont typeface="+mj-lt"/>
              <a:buAutoNum type="arabicPeriod"/>
              <a:defRPr/>
            </a:pPr>
            <a:r>
              <a:rPr lang="en-IE" dirty="0"/>
              <a:t>Passed the </a:t>
            </a:r>
            <a:r>
              <a:rPr lang="en-IE" u="sng" dirty="0"/>
              <a:t>Government of Ireland Act 1920 (6 county Unionists)  </a:t>
            </a:r>
            <a:r>
              <a:rPr lang="en-IE" dirty="0"/>
              <a:t>which set up Parliament in Dublin and Belfast but </a:t>
            </a:r>
            <a:r>
              <a:rPr lang="en-IE" u="sng" dirty="0"/>
              <a:t>SF rejected Dublin Parliament</a:t>
            </a:r>
          </a:p>
          <a:p>
            <a:pPr marL="582613" indent="-514350">
              <a:buFont typeface="+mj-lt"/>
              <a:buAutoNum type="arabicPeriod"/>
              <a:defRPr/>
            </a:pPr>
            <a:r>
              <a:rPr lang="en-IE" u="sng" dirty="0"/>
              <a:t>Big Incidents: </a:t>
            </a:r>
            <a:r>
              <a:rPr lang="en-IE" dirty="0">
                <a:solidFill>
                  <a:srgbClr val="FF0000"/>
                </a:solidFill>
              </a:rPr>
              <a:t>Cork Lord Mayor Tomas </a:t>
            </a:r>
            <a:r>
              <a:rPr lang="en-IE" dirty="0" err="1">
                <a:solidFill>
                  <a:srgbClr val="FF0000"/>
                </a:solidFill>
              </a:rPr>
              <a:t>MacCurtain</a:t>
            </a:r>
            <a:r>
              <a:rPr lang="en-IE" dirty="0">
                <a:solidFill>
                  <a:srgbClr val="FF0000"/>
                </a:solidFill>
              </a:rPr>
              <a:t> murdered by RIC in 1920</a:t>
            </a:r>
            <a:r>
              <a:rPr lang="en-IE" dirty="0"/>
              <a:t>,, Black &amp; Tans burned Cork City to the ground and targeted civilians </a:t>
            </a:r>
            <a:r>
              <a:rPr lang="en-IE" dirty="0">
                <a:solidFill>
                  <a:srgbClr val="00B050"/>
                </a:solidFill>
              </a:rPr>
              <a:t>(</a:t>
            </a:r>
            <a:r>
              <a:rPr lang="en-IE" u="sng" dirty="0">
                <a:solidFill>
                  <a:srgbClr val="00B050"/>
                </a:solidFill>
              </a:rPr>
              <a:t>ACTS OF TERROR</a:t>
            </a:r>
            <a:r>
              <a:rPr lang="en-IE" dirty="0"/>
              <a:t>), </a:t>
            </a:r>
            <a:r>
              <a:rPr lang="en-IE" b="1" dirty="0">
                <a:solidFill>
                  <a:srgbClr val="FF0000"/>
                </a:solidFill>
              </a:rPr>
              <a:t>BLOODY SUNDAY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FFFF00"/>
                </a:solidFill>
              </a:rPr>
              <a:t>The War 1919-21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0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232251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2835275" cy="244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32251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43924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en-IE" dirty="0"/>
              <a:t>1. By 1921 both sides wanted peace for the following reasons: </a:t>
            </a:r>
          </a:p>
          <a:p>
            <a:r>
              <a:rPr lang="en-IE" dirty="0" smtClean="0"/>
              <a:t>1. </a:t>
            </a:r>
            <a:r>
              <a:rPr lang="en-IE" dirty="0"/>
              <a:t>T</a:t>
            </a:r>
            <a:r>
              <a:rPr lang="en-IE" dirty="0" smtClean="0"/>
              <a:t>he </a:t>
            </a:r>
            <a:r>
              <a:rPr lang="en-IE" dirty="0"/>
              <a:t>IRA was running short of men and </a:t>
            </a:r>
            <a:r>
              <a:rPr lang="en-IE" dirty="0" smtClean="0"/>
              <a:t>ammunition</a:t>
            </a:r>
            <a:endParaRPr lang="en-IE" dirty="0"/>
          </a:p>
          <a:p>
            <a:r>
              <a:rPr lang="en-IE" dirty="0" smtClean="0"/>
              <a:t>2. the </a:t>
            </a:r>
            <a:r>
              <a:rPr lang="en-IE" dirty="0"/>
              <a:t>people wanted </a:t>
            </a:r>
            <a:r>
              <a:rPr lang="en-IE" dirty="0" smtClean="0"/>
              <a:t>peace</a:t>
            </a:r>
            <a:endParaRPr lang="en-IE" dirty="0"/>
          </a:p>
          <a:p>
            <a:r>
              <a:rPr lang="en-IE" dirty="0" smtClean="0"/>
              <a:t>3.  </a:t>
            </a:r>
            <a:r>
              <a:rPr lang="en-IE" dirty="0"/>
              <a:t>the British government was being criticised at home and in the USA for the behaviour of the Black and Tans and </a:t>
            </a:r>
            <a:r>
              <a:rPr lang="en-IE" dirty="0" smtClean="0"/>
              <a:t>Auxiliaries</a:t>
            </a:r>
            <a:endParaRPr lang="en-IE" dirty="0"/>
          </a:p>
          <a:p>
            <a:r>
              <a:rPr lang="en-IE" dirty="0" smtClean="0"/>
              <a:t>4. the </a:t>
            </a:r>
            <a:r>
              <a:rPr lang="en-IE" dirty="0"/>
              <a:t>war was costing the British government a lot of money.</a:t>
            </a:r>
          </a:p>
          <a:p>
            <a:r>
              <a:rPr lang="en-IE" dirty="0" smtClean="0"/>
              <a:t>Both </a:t>
            </a:r>
            <a:r>
              <a:rPr lang="en-IE" dirty="0"/>
              <a:t>sides agreed to a truce in July 1921.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6700" b="1" dirty="0">
                <a:solidFill>
                  <a:srgbClr val="FFFF00"/>
                </a:solidFill>
              </a:rPr>
              <a:t>Peace</a:t>
            </a:r>
            <a:r>
              <a:rPr lang="en-IE" b="1" dirty="0"/>
              <a:t/>
            </a:r>
            <a:br>
              <a:rPr lang="en-IE" b="1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28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Anglo Irish Treaty</a:t>
            </a:r>
            <a:endParaRPr lang="en-IE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760640" cy="36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en-IE" b="1" dirty="0" err="1" smtClean="0"/>
              <a:t>DeValera</a:t>
            </a:r>
            <a:r>
              <a:rPr lang="en-IE" b="1" dirty="0" smtClean="0"/>
              <a:t> &amp; Lloyd George met 4 times</a:t>
            </a:r>
          </a:p>
          <a:p>
            <a:r>
              <a:rPr lang="en-IE" b="1" dirty="0" smtClean="0"/>
              <a:t>Wishes:</a:t>
            </a:r>
          </a:p>
          <a:p>
            <a:pPr marL="0" indent="0">
              <a:buNone/>
            </a:pPr>
            <a:r>
              <a:rPr lang="en-IE" b="1" dirty="0" smtClean="0"/>
              <a:t>Dev   </a:t>
            </a:r>
          </a:p>
          <a:p>
            <a:pPr marL="0" indent="0">
              <a:buNone/>
            </a:pPr>
            <a:r>
              <a:rPr lang="en-IE" b="1" dirty="0" smtClean="0"/>
              <a:t> 1. Wanted 32 county republic</a:t>
            </a:r>
          </a:p>
          <a:p>
            <a:pPr marL="0" indent="0">
              <a:buNone/>
            </a:pPr>
            <a:r>
              <a:rPr lang="en-IE" b="1" dirty="0"/>
              <a:t> </a:t>
            </a:r>
            <a:r>
              <a:rPr lang="en-IE" b="1" dirty="0" smtClean="0"/>
              <a:t>George</a:t>
            </a:r>
          </a:p>
          <a:p>
            <a:pPr marL="0" indent="0">
              <a:buNone/>
            </a:pPr>
            <a:r>
              <a:rPr lang="en-IE" b="1" dirty="0" smtClean="0"/>
              <a:t>1.Ireland to remain with Britain but get </a:t>
            </a:r>
            <a:r>
              <a:rPr lang="en-IE" b="1" u="sng" dirty="0" smtClean="0"/>
              <a:t>Dominion status</a:t>
            </a:r>
          </a:p>
          <a:p>
            <a:pPr marL="0" indent="0">
              <a:buNone/>
            </a:pPr>
            <a:r>
              <a:rPr lang="en-IE" b="1" dirty="0" smtClean="0"/>
              <a:t>2. Britain to maintain control of Northern Ireland</a:t>
            </a:r>
          </a:p>
          <a:p>
            <a:pPr marL="0" indent="0">
              <a:buNone/>
            </a:pPr>
            <a:r>
              <a:rPr lang="en-IE" b="1" dirty="0" smtClean="0"/>
              <a:t>3. Wanted naval bases for British army in Ireland</a:t>
            </a:r>
            <a:endParaRPr lang="en-IE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Preliminary Negotiations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27176"/>
            <a:ext cx="5291088" cy="278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92500" lnSpcReduction="20000"/>
          </a:bodyPr>
          <a:lstStyle/>
          <a:p>
            <a:r>
              <a:rPr lang="en-IE" b="1" dirty="0"/>
              <a:t>August – September 1921</a:t>
            </a:r>
          </a:p>
          <a:p>
            <a:r>
              <a:rPr lang="en-IE" dirty="0"/>
              <a:t>1. </a:t>
            </a:r>
            <a:r>
              <a:rPr lang="en-IE" dirty="0" smtClean="0"/>
              <a:t>Key issue!!! : </a:t>
            </a:r>
            <a:r>
              <a:rPr lang="en-IE" dirty="0"/>
              <a:t>how to reconcile de Valera’s concept of </a:t>
            </a:r>
            <a:r>
              <a:rPr lang="en-IE" u="sng" dirty="0"/>
              <a:t>full independence</a:t>
            </a:r>
            <a:r>
              <a:rPr lang="en-IE" dirty="0"/>
              <a:t> with Lloyd George’s insistence that Ireland should remain within the empire. </a:t>
            </a:r>
          </a:p>
          <a:p>
            <a:r>
              <a:rPr lang="en-IE" dirty="0"/>
              <a:t>2. De Valera, at this stage came up with the ingenious and </a:t>
            </a:r>
            <a:r>
              <a:rPr lang="en-IE" u="sng" dirty="0"/>
              <a:t>constitutionally brilliant – if difficult – concept of ‘external association</a:t>
            </a:r>
            <a:r>
              <a:rPr lang="en-IE" dirty="0"/>
              <a:t>’. </a:t>
            </a:r>
          </a:p>
          <a:p>
            <a:r>
              <a:rPr lang="en-IE" dirty="0"/>
              <a:t>3. Under this suggestion Ireland could enjoy the freedom of an independent state but, whilst not being part of the empire, would be ‘externally associated’ with Britain by a sort of special alliance. </a:t>
            </a:r>
            <a:endParaRPr lang="en-IE" dirty="0" smtClean="0"/>
          </a:p>
          <a:p>
            <a:r>
              <a:rPr lang="en-IE" dirty="0" smtClean="0"/>
              <a:t>Answer….</a:t>
            </a:r>
          </a:p>
          <a:p>
            <a:r>
              <a:rPr lang="en-IE" dirty="0" smtClean="0"/>
              <a:t>Britain </a:t>
            </a:r>
            <a:r>
              <a:rPr lang="en-IE" dirty="0"/>
              <a:t>would not accept this and </a:t>
            </a:r>
            <a:r>
              <a:rPr lang="en-IE" dirty="0" smtClean="0"/>
              <a:t>talks stalled.</a:t>
            </a:r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7030A0"/>
                </a:solidFill>
              </a:rPr>
              <a:t>Offer &amp; counter offer</a:t>
            </a:r>
            <a:endParaRPr lang="en-IE" dirty="0">
              <a:solidFill>
                <a:srgbClr val="7030A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6767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4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en-IE" dirty="0" smtClean="0"/>
              <a:t>Ireland</a:t>
            </a:r>
          </a:p>
          <a:p>
            <a:pPr marL="0" indent="0">
              <a:buNone/>
            </a:pPr>
            <a:r>
              <a:rPr lang="en-IE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Delegations…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36248"/>
            <a:ext cx="2736304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2543175"/>
            <a:ext cx="320131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2448272" cy="1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90" y="4509120"/>
            <a:ext cx="1790700" cy="177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8083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25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39" y="763553"/>
            <a:ext cx="252028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33" y="764704"/>
            <a:ext cx="2891934" cy="26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9" y="3684062"/>
            <a:ext cx="2952750" cy="248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84062"/>
            <a:ext cx="345221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Britain</a:t>
            </a:r>
            <a:endParaRPr lang="en-I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952328" cy="21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263232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252028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21274"/>
            <a:ext cx="2736304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How could Ireland be satisfied and achieve their aims (aspirations)….while remaining a part of the British Empire?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/>
              <a:t>What was the position of Ulster to be within this new Union?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/>
              <a:t>What would the position be on the area </a:t>
            </a:r>
            <a:r>
              <a:rPr lang="en-IE" b="1" u="sng" dirty="0"/>
              <a:t>of Defence &amp; </a:t>
            </a:r>
            <a:r>
              <a:rPr lang="en-IE" b="1" u="sng" dirty="0" smtClean="0"/>
              <a:t>War</a:t>
            </a:r>
            <a:endParaRPr lang="en-IE" b="1" u="sng" dirty="0"/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More minor issues = </a:t>
            </a:r>
            <a:r>
              <a:rPr lang="en-IE" b="1" u="sng" dirty="0" smtClean="0"/>
              <a:t>1. Trade &amp; 2. Financial matters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u="sng" dirty="0" smtClean="0"/>
              <a:t>Oath Of Allegiance!!!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u="sng" dirty="0" smtClean="0"/>
              <a:t>Complex situation  - </a:t>
            </a:r>
            <a:r>
              <a:rPr lang="en-IE" b="1" dirty="0" smtClean="0"/>
              <a:t>Partition/Oath/ Dominion Status / Boundary Commission/ Independent Republic</a:t>
            </a:r>
          </a:p>
          <a:p>
            <a:pPr marL="0" indent="0">
              <a:buNone/>
            </a:pPr>
            <a:endParaRPr lang="en-IE" sz="2000" b="1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Main Issues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844824"/>
            <a:ext cx="7408333" cy="4281339"/>
          </a:xfrm>
        </p:spPr>
        <p:txBody>
          <a:bodyPr/>
          <a:lstStyle/>
          <a:p>
            <a:r>
              <a:rPr lang="en-IE" dirty="0" smtClean="0"/>
              <a:t>They did not have a clear strategy…there Ace up the sleeve was the idea of “EXTERNAL ASSOCIATION” but once did was rejected they had no clear strategy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www.youtube.com/watch?v=5L3cpH1TyTg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r>
              <a:rPr lang="en-IE" u="sng" dirty="0"/>
              <a:t>https://www.youtube.com/watch?v=dpD4ywwBUS0</a:t>
            </a:r>
          </a:p>
          <a:p>
            <a:pPr marL="0" indent="0">
              <a:buNone/>
            </a:pPr>
            <a:r>
              <a:rPr lang="en-IE" u="sng" dirty="0" smtClean="0"/>
              <a:t>What Ireland's negotiating might have looked like?</a:t>
            </a:r>
          </a:p>
          <a:p>
            <a:pPr marL="0" indent="0">
              <a:buNone/>
            </a:pPr>
            <a:r>
              <a:rPr lang="en-IE" dirty="0" smtClean="0"/>
              <a:t>https</a:t>
            </a:r>
            <a:r>
              <a:rPr lang="en-IE" dirty="0"/>
              <a:t>://www.youtube.com/watch?v=At7Ma7FLFo0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FF00"/>
                </a:solidFill>
              </a:rPr>
              <a:t>What was Ireland’s strategy</a:t>
            </a:r>
            <a:endParaRPr lang="en-IE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676875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8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 smtClean="0"/>
              <a:t>What did Ireland want from Anglo/Irish Treaty  -Jack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One thing Britain wanted – Dylan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Another thing  - Jake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Two members of Irish delegation – Conor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Two of Britain's team - Megan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One main issue – Carla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Another main issue – </a:t>
            </a:r>
            <a:r>
              <a:rPr lang="en-IE" dirty="0" err="1" smtClean="0"/>
              <a:t>Liadh</a:t>
            </a:r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What was external Association - Sean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Revisit questions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2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dirty="0" smtClean="0"/>
              <a:t>Lasted two months….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Full delegation teams meant no early progress so sub committees were set up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Biggest issue for Britain –</a:t>
            </a:r>
            <a:r>
              <a:rPr lang="en-IE" u="sng" dirty="0" smtClean="0"/>
              <a:t>Oath of Allegiance &amp; Dominion status</a:t>
            </a:r>
          </a:p>
          <a:p>
            <a:pPr marL="457200" indent="-457200">
              <a:buFont typeface="+mj-lt"/>
              <a:buAutoNum type="arabicPeriod"/>
            </a:pPr>
            <a:r>
              <a:rPr lang="en-IE" u="sng" dirty="0" smtClean="0"/>
              <a:t>Ireland – </a:t>
            </a:r>
            <a:r>
              <a:rPr lang="en-IE" dirty="0" smtClean="0"/>
              <a:t>Accept </a:t>
            </a:r>
            <a:r>
              <a:rPr lang="en-IE" u="sng" dirty="0" smtClean="0"/>
              <a:t>Free state </a:t>
            </a:r>
            <a:r>
              <a:rPr lang="en-IE" dirty="0" smtClean="0"/>
              <a:t>instead of Republic &amp; </a:t>
            </a:r>
            <a:r>
              <a:rPr lang="en-IE" u="sng" dirty="0" smtClean="0"/>
              <a:t>commonwealth</a:t>
            </a:r>
            <a:r>
              <a:rPr lang="en-IE" dirty="0" smtClean="0"/>
              <a:t> instead of Crown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Naval bases issue passed no problem - &amp; </a:t>
            </a:r>
            <a:r>
              <a:rPr lang="en-IE" u="sng" dirty="0" smtClean="0"/>
              <a:t>agreed the portion of UK national debt </a:t>
            </a:r>
            <a:r>
              <a:rPr lang="en-IE" dirty="0" smtClean="0"/>
              <a:t>to repay</a:t>
            </a:r>
          </a:p>
          <a:p>
            <a:pPr marL="457200" indent="-457200">
              <a:buFont typeface="+mj-lt"/>
              <a:buAutoNum type="arabicPeriod"/>
            </a:pPr>
            <a:r>
              <a:rPr lang="en-IE" u="sng" dirty="0" smtClean="0"/>
              <a:t>External Association</a:t>
            </a:r>
            <a:r>
              <a:rPr lang="en-IE" dirty="0" smtClean="0"/>
              <a:t> was never going to be accepted by Britain  as it required Ireland leaving British Empire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FF00"/>
                </a:solidFill>
              </a:rPr>
              <a:t>The Negotiations….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4869160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The wording of the </a:t>
            </a:r>
            <a:r>
              <a:rPr lang="en-IE" u="sng" dirty="0" smtClean="0"/>
              <a:t>Oath was amended to be more “Nationalist friendly” </a:t>
            </a:r>
            <a:r>
              <a:rPr lang="en-IE" dirty="0" smtClean="0"/>
              <a:t>but still unacceptable to hard-core Republicans </a:t>
            </a:r>
          </a:p>
          <a:p>
            <a:r>
              <a:rPr lang="en-IE" dirty="0" smtClean="0"/>
              <a:t>A </a:t>
            </a:r>
            <a:r>
              <a:rPr lang="en-IE" u="sng" dirty="0" smtClean="0"/>
              <a:t>boundary com</a:t>
            </a:r>
            <a:r>
              <a:rPr lang="en-IE" dirty="0" smtClean="0"/>
              <a:t>mission was set up to sort the issue of the border as set out by  </a:t>
            </a:r>
            <a:r>
              <a:rPr lang="en-IE" u="sng" dirty="0" smtClean="0"/>
              <a:t>Government of Ireland Act 192</a:t>
            </a:r>
            <a:r>
              <a:rPr lang="en-IE" dirty="0" smtClean="0"/>
              <a:t>0</a:t>
            </a:r>
          </a:p>
          <a:p>
            <a:r>
              <a:rPr lang="en-IE" dirty="0" smtClean="0"/>
              <a:t>Irish delegation expected 3-4 counties to be given to the South</a:t>
            </a:r>
          </a:p>
          <a:p>
            <a:r>
              <a:rPr lang="en-IE" dirty="0" smtClean="0"/>
              <a:t>6/12/1921 George stated that a “</a:t>
            </a:r>
            <a:r>
              <a:rPr lang="en-IE" u="sng" dirty="0" smtClean="0"/>
              <a:t>immediate &amp; terrible”</a:t>
            </a:r>
            <a:r>
              <a:rPr lang="en-IE" dirty="0" smtClean="0"/>
              <a:t> war would commence on Ireland if they did not sign the Treaty within 3 days</a:t>
            </a:r>
          </a:p>
          <a:p>
            <a:r>
              <a:rPr lang="en-IE" dirty="0" smtClean="0"/>
              <a:t>Ireland signed the Treaty…Collins stating “</a:t>
            </a:r>
            <a:r>
              <a:rPr lang="en-IE" u="sng" dirty="0" smtClean="0"/>
              <a:t>I tell you this, early this morning I signed my own Death Warrant</a:t>
            </a:r>
            <a:r>
              <a:rPr lang="en-IE" dirty="0" smtClean="0"/>
              <a:t>”</a:t>
            </a:r>
          </a:p>
          <a:p>
            <a:r>
              <a:rPr lang="en-IE" dirty="0" smtClean="0"/>
              <a:t>Collins also saw it as a </a:t>
            </a:r>
            <a:r>
              <a:rPr lang="en-I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 to full Independence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FFFF00"/>
                </a:solidFill>
              </a:rPr>
              <a:t>The Negotiations….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23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 smtClean="0"/>
              <a:t>Treaty signed 6/12/1921</a:t>
            </a:r>
            <a:endParaRPr lang="en-IE" b="1" dirty="0"/>
          </a:p>
          <a:p>
            <a:pPr marL="457200" indent="-457200">
              <a:buFont typeface="+mj-lt"/>
              <a:buAutoNum type="arabicPeriod"/>
            </a:pPr>
            <a:r>
              <a:rPr lang="en-IE" b="1" u="sng" dirty="0" smtClean="0"/>
              <a:t>Dominion Status </a:t>
            </a:r>
            <a:r>
              <a:rPr lang="en-IE" b="1" dirty="0" smtClean="0"/>
              <a:t>for Southern Ireland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Ireland now Known as </a:t>
            </a:r>
            <a:r>
              <a:rPr lang="en-IE" b="1" u="sng" dirty="0" smtClean="0"/>
              <a:t>Irish Free State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King’s representative in Ireland would be Governor General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u="sng" dirty="0" smtClean="0"/>
              <a:t>Treaty Ports </a:t>
            </a:r>
            <a:r>
              <a:rPr lang="en-IE" b="1" dirty="0" smtClean="0"/>
              <a:t>(Cobh, </a:t>
            </a:r>
            <a:r>
              <a:rPr lang="en-IE" b="1" dirty="0" err="1" smtClean="0"/>
              <a:t>Beerhaven</a:t>
            </a:r>
            <a:r>
              <a:rPr lang="en-IE" b="1" dirty="0" smtClean="0"/>
              <a:t> &amp; Lough </a:t>
            </a:r>
            <a:r>
              <a:rPr lang="en-IE" b="1" dirty="0" err="1" smtClean="0"/>
              <a:t>Swilly</a:t>
            </a:r>
            <a:r>
              <a:rPr lang="en-IE" b="1" dirty="0" smtClean="0"/>
              <a:t>) kept by Britain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u="sng" dirty="0" smtClean="0"/>
              <a:t>Boundary Commission </a:t>
            </a:r>
            <a:r>
              <a:rPr lang="en-IE" b="1" dirty="0" smtClean="0"/>
              <a:t>created to deal with Ulster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u="sng" dirty="0" smtClean="0"/>
              <a:t>Oath of allegiance </a:t>
            </a:r>
            <a:r>
              <a:rPr lang="en-IE" b="1" dirty="0" smtClean="0"/>
              <a:t>was introduced in Ireland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C00000"/>
                </a:solidFill>
              </a:rPr>
              <a:t>Terms of the Treaty</a:t>
            </a:r>
            <a:endParaRPr lang="en-I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en-IE" dirty="0">
                <a:hlinkClick r:id="rId2"/>
              </a:rPr>
              <a:t>https://www.youtube.com/watch?v=-</a:t>
            </a:r>
            <a:r>
              <a:rPr lang="en-IE" dirty="0" smtClean="0">
                <a:hlinkClick r:id="rId2"/>
              </a:rPr>
              <a:t>Z_z6lSgB_8</a:t>
            </a:r>
            <a:r>
              <a:rPr lang="en-IE" dirty="0" smtClean="0"/>
              <a:t>  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Arguments For accepting</a:t>
            </a:r>
            <a:r>
              <a:rPr lang="en-IE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Military</a:t>
            </a:r>
            <a:r>
              <a:rPr lang="en-IE" dirty="0" smtClean="0"/>
              <a:t> – weak IRA &amp; Threat of “Terrible War”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Stepping stone </a:t>
            </a:r>
            <a:r>
              <a:rPr lang="en-IE" dirty="0" smtClean="0"/>
              <a:t>to full Independence: “</a:t>
            </a:r>
            <a:r>
              <a:rPr lang="en-IE" u="sng" dirty="0" smtClean="0"/>
              <a:t>The Freedom to achieve Freedom</a:t>
            </a:r>
            <a:r>
              <a:rPr lang="en-IE" dirty="0" smtClean="0"/>
              <a:t>”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Dominion Status </a:t>
            </a:r>
            <a:r>
              <a:rPr lang="en-IE" dirty="0" smtClean="0"/>
              <a:t>better than Home Rule – 1. Irish Flag  2. No more British troops in Ireland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The Treaty was the </a:t>
            </a:r>
            <a:r>
              <a:rPr lang="en-IE" b="1" dirty="0" smtClean="0"/>
              <a:t>best de</a:t>
            </a:r>
            <a:r>
              <a:rPr lang="en-IE" dirty="0" smtClean="0"/>
              <a:t>al that could be achieved!!  - Collins, Barton &amp; Griffith</a:t>
            </a:r>
          </a:p>
          <a:p>
            <a:pPr marL="457200" indent="-457200">
              <a:buFont typeface="+mj-lt"/>
              <a:buAutoNum type="arabicPeriod"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FF00"/>
                </a:solidFill>
              </a:rPr>
              <a:t>Treaty Debate in Ireland: </a:t>
            </a:r>
            <a:r>
              <a:rPr lang="en-IE" i="1" dirty="0" smtClean="0">
                <a:solidFill>
                  <a:srgbClr val="FFFF00"/>
                </a:solidFill>
              </a:rPr>
              <a:t>14 December 1921 – January 7 1922</a:t>
            </a:r>
            <a:endParaRPr lang="en-IE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681288"/>
            <a:ext cx="3057525" cy="297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Oath of Allegiance </a:t>
            </a:r>
            <a:r>
              <a:rPr lang="en-IE" dirty="0" smtClean="0"/>
              <a:t>: Unacceptable to hard-core Republicans &amp; favoured </a:t>
            </a:r>
            <a:r>
              <a:rPr lang="en-IE" b="1" dirty="0" smtClean="0"/>
              <a:t>External Association 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Treaty seen as a</a:t>
            </a:r>
            <a:r>
              <a:rPr lang="en-IE" b="1" dirty="0" smtClean="0"/>
              <a:t> betrayal of fallen comrades </a:t>
            </a:r>
            <a:r>
              <a:rPr lang="en-IE" dirty="0" smtClean="0"/>
              <a:t>of 1916 &amp; War of Independence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Ireland could not have a Foreign Policy as long as Britain had </a:t>
            </a:r>
            <a:r>
              <a:rPr lang="en-IE" b="1" dirty="0" smtClean="0"/>
              <a:t>Treaty port</a:t>
            </a:r>
            <a:r>
              <a:rPr lang="en-IE" dirty="0" smtClean="0"/>
              <a:t>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Objected to role of </a:t>
            </a:r>
            <a:r>
              <a:rPr lang="en-IE" b="1" dirty="0" smtClean="0"/>
              <a:t>Governor General &amp; King </a:t>
            </a:r>
            <a:r>
              <a:rPr lang="en-IE" dirty="0" smtClean="0"/>
              <a:t>as head of Irish state</a:t>
            </a:r>
          </a:p>
          <a:p>
            <a:pPr marL="0" indent="0">
              <a:buNone/>
            </a:pPr>
            <a:r>
              <a:rPr lang="en-IE" dirty="0" smtClean="0"/>
              <a:t>Anti-</a:t>
            </a:r>
            <a:r>
              <a:rPr lang="en-IE" dirty="0" err="1" smtClean="0"/>
              <a:t>Treatyites</a:t>
            </a:r>
            <a:r>
              <a:rPr lang="en-IE" dirty="0" smtClean="0"/>
              <a:t>: De Valera, </a:t>
            </a:r>
            <a:r>
              <a:rPr lang="en-IE" dirty="0" err="1" smtClean="0"/>
              <a:t>Cathal</a:t>
            </a:r>
            <a:r>
              <a:rPr lang="en-IE" dirty="0" smtClean="0"/>
              <a:t> </a:t>
            </a:r>
            <a:r>
              <a:rPr lang="en-IE" dirty="0" err="1" smtClean="0"/>
              <a:t>Brugha</a:t>
            </a:r>
            <a:r>
              <a:rPr lang="en-IE" dirty="0" smtClean="0"/>
              <a:t> &amp; Austin Stack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FF00"/>
                </a:solidFill>
              </a:rPr>
              <a:t>Arguments for Rejecting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32048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All deputies had spoken by time Treaty was voted on </a:t>
            </a:r>
          </a:p>
          <a:p>
            <a:r>
              <a:rPr lang="en-IE" dirty="0" smtClean="0"/>
              <a:t>All  </a:t>
            </a:r>
            <a:r>
              <a:rPr lang="en-IE" u="sng" dirty="0" smtClean="0"/>
              <a:t>6 Female TD’S including Countess </a:t>
            </a:r>
            <a:r>
              <a:rPr lang="en-IE" u="sng" dirty="0" err="1" smtClean="0"/>
              <a:t>Markeivich</a:t>
            </a:r>
            <a:r>
              <a:rPr lang="en-IE" u="sng" dirty="0" smtClean="0"/>
              <a:t> </a:t>
            </a:r>
            <a:r>
              <a:rPr lang="en-IE" dirty="0" smtClean="0"/>
              <a:t>voted against the Treaty</a:t>
            </a:r>
          </a:p>
          <a:p>
            <a:r>
              <a:rPr lang="en-IE" b="1" dirty="0" smtClean="0"/>
              <a:t>PARTITION </a:t>
            </a:r>
            <a:r>
              <a:rPr lang="en-IE" dirty="0" smtClean="0"/>
              <a:t>did not feature in debate over Boundary Commission</a:t>
            </a:r>
          </a:p>
          <a:p>
            <a:r>
              <a:rPr lang="en-IE" dirty="0" smtClean="0"/>
              <a:t>Over Christmas do you think people wanted peace or not???</a:t>
            </a:r>
          </a:p>
          <a:p>
            <a:r>
              <a:rPr lang="en-IE" dirty="0" smtClean="0"/>
              <a:t>DAIL Vote </a:t>
            </a:r>
            <a:r>
              <a:rPr lang="en-IE" b="1" dirty="0" smtClean="0"/>
              <a:t>64 votes to accept   &amp; 57 votes to reject</a:t>
            </a:r>
          </a:p>
          <a:p>
            <a:r>
              <a:rPr lang="en-IE" b="1" dirty="0">
                <a:hlinkClick r:id="rId2"/>
              </a:rPr>
              <a:t>https://</a:t>
            </a:r>
            <a:r>
              <a:rPr lang="en-IE" b="1" dirty="0" smtClean="0">
                <a:hlinkClick r:id="rId2"/>
              </a:rPr>
              <a:t>www.youtube.com/watch?v=Owle-LyXWYg</a:t>
            </a:r>
            <a:r>
              <a:rPr lang="en-IE" b="1" dirty="0" smtClean="0"/>
              <a:t> </a:t>
            </a:r>
          </a:p>
          <a:p>
            <a:r>
              <a:rPr lang="en-IE" b="1" dirty="0" smtClean="0"/>
              <a:t>Irish Society divided – </a:t>
            </a:r>
            <a:r>
              <a:rPr lang="en-IE" b="1" dirty="0" err="1" smtClean="0"/>
              <a:t>Devalera</a:t>
            </a:r>
            <a:r>
              <a:rPr lang="en-IE" b="1" dirty="0" smtClean="0"/>
              <a:t> led walkout from </a:t>
            </a:r>
            <a:r>
              <a:rPr lang="en-IE" b="1" dirty="0" err="1" smtClean="0"/>
              <a:t>Dail</a:t>
            </a:r>
            <a:r>
              <a:rPr lang="en-IE" b="1" dirty="0" smtClean="0"/>
              <a:t> &amp; resigned from</a:t>
            </a:r>
            <a:endParaRPr lang="en-IE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FF00"/>
                </a:solidFill>
              </a:rPr>
              <a:t>The Vote and outcome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968552"/>
          </a:xfrm>
        </p:spPr>
        <p:txBody>
          <a:bodyPr/>
          <a:lstStyle/>
          <a:p>
            <a:r>
              <a:rPr lang="en-IE" dirty="0" smtClean="0"/>
              <a:t> </a:t>
            </a:r>
            <a:r>
              <a:rPr lang="en-IE" u="sng" dirty="0" smtClean="0"/>
              <a:t>Edward Carson &amp; James Craig </a:t>
            </a:r>
            <a:r>
              <a:rPr lang="en-IE" dirty="0" smtClean="0"/>
              <a:t>led the Unionist campaign against HR</a:t>
            </a:r>
          </a:p>
          <a:p>
            <a:r>
              <a:rPr lang="en-IE" b="1" dirty="0" smtClean="0"/>
              <a:t>Carson</a:t>
            </a:r>
            <a:r>
              <a:rPr lang="en-IE" dirty="0" smtClean="0"/>
              <a:t> leader of Unionist Party 1910 – qualified lawyer, his aim to keep all of Ireland under Westminster control</a:t>
            </a:r>
          </a:p>
          <a:p>
            <a:r>
              <a:rPr lang="en-IE" b="1" dirty="0" smtClean="0"/>
              <a:t>Craig</a:t>
            </a:r>
            <a:r>
              <a:rPr lang="en-IE" dirty="0" smtClean="0"/>
              <a:t> -  If HR came he wanted to keep Ulster Unionist</a:t>
            </a:r>
          </a:p>
          <a:p>
            <a:r>
              <a:rPr lang="en-IE" u="sng" dirty="0" smtClean="0"/>
              <a:t>1912 the Solemn league &amp; covenant </a:t>
            </a:r>
            <a:r>
              <a:rPr lang="en-IE" dirty="0" smtClean="0"/>
              <a:t>was signed by 400,000 Unionist to resist HR “</a:t>
            </a:r>
            <a:r>
              <a:rPr lang="en-IE" u="sng" dirty="0" smtClean="0"/>
              <a:t>by any means nec</a:t>
            </a:r>
            <a:r>
              <a:rPr lang="en-IE" dirty="0" smtClean="0"/>
              <a:t>essary”</a:t>
            </a:r>
          </a:p>
          <a:p>
            <a:r>
              <a:rPr lang="en-IE" dirty="0" smtClean="0"/>
              <a:t>1913 UVF formed – the only active organisation willing to </a:t>
            </a:r>
            <a:r>
              <a:rPr lang="en-IE" u="sng" dirty="0" smtClean="0"/>
              <a:t>use violence to achieve political aims</a:t>
            </a:r>
          </a:p>
          <a:p>
            <a:r>
              <a:rPr lang="en-IE" u="sng" dirty="0">
                <a:hlinkClick r:id="rId2"/>
              </a:rPr>
              <a:t>https://</a:t>
            </a:r>
            <a:r>
              <a:rPr lang="en-IE" u="sng" dirty="0" smtClean="0">
                <a:hlinkClick r:id="rId2"/>
              </a:rPr>
              <a:t>www.youtube.com/watch?v=VBONYJIh8Nw</a:t>
            </a:r>
            <a:r>
              <a:rPr lang="en-IE" u="sng" dirty="0" smtClean="0"/>
              <a:t> </a:t>
            </a:r>
            <a:endParaRPr lang="en-IE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Unionist Campaign against HR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27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b="1" dirty="0"/>
              <a:t>Why were the Treaty Negotiations so Controversial </a:t>
            </a:r>
            <a:endParaRPr lang="en-IE" b="1" dirty="0" smtClean="0"/>
          </a:p>
          <a:p>
            <a:endParaRPr lang="en-IE" b="1" dirty="0"/>
          </a:p>
          <a:p>
            <a:endParaRPr lang="en-IE" b="1" dirty="0" smtClean="0"/>
          </a:p>
          <a:p>
            <a:r>
              <a:rPr lang="en-IE" dirty="0" smtClean="0"/>
              <a:t>OR </a:t>
            </a:r>
          </a:p>
          <a:p>
            <a:pPr marL="0" indent="0">
              <a:buNone/>
            </a:pPr>
            <a:endParaRPr lang="en-IE" dirty="0"/>
          </a:p>
          <a:p>
            <a:endParaRPr lang="en-IE" dirty="0" smtClean="0"/>
          </a:p>
          <a:p>
            <a:r>
              <a:rPr lang="en-IE" b="1" dirty="0" smtClean="0"/>
              <a:t>To </a:t>
            </a:r>
            <a:r>
              <a:rPr lang="en-IE" b="1" dirty="0"/>
              <a:t>what extent was the Anglo Irish Treaty Responsible for the Irish Civil War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ESSAY TITLE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348880"/>
            <a:ext cx="8064895" cy="3777283"/>
          </a:xfrm>
        </p:spPr>
        <p:txBody>
          <a:bodyPr/>
          <a:lstStyle/>
          <a:p>
            <a:r>
              <a:rPr lang="en-IE" dirty="0" smtClean="0"/>
              <a:t>1. Main Issue – Treaty</a:t>
            </a:r>
          </a:p>
          <a:p>
            <a:r>
              <a:rPr lang="en-IE" dirty="0" smtClean="0"/>
              <a:t>2. Other key issues – Split in IRA &amp; Actions of Anti Treaty IRA/</a:t>
            </a:r>
          </a:p>
          <a:p>
            <a:r>
              <a:rPr lang="en-IE" dirty="0" smtClean="0"/>
              <a:t>3. Failure of Pact &amp; immediate actions prior to War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C00000"/>
                </a:solidFill>
              </a:rPr>
              <a:t>To what extent was the Anglo Irish Treaty Responsible for the Irish Civil War</a:t>
            </a:r>
          </a:p>
        </p:txBody>
      </p:sp>
    </p:spTree>
    <p:extLst>
      <p:ext uri="{BB962C8B-B14F-4D97-AF65-F5344CB8AC3E}">
        <p14:creationId xmlns:p14="http://schemas.microsoft.com/office/powerpoint/2010/main" val="20756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3200" u="sng" dirty="0" smtClean="0"/>
              <a:t>The Treaty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200" u="sng" dirty="0" smtClean="0"/>
              <a:t>IRA Split nationwide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200" u="sng" dirty="0" smtClean="0"/>
              <a:t>Weakness/Inexperience of provisional government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200" u="sng" dirty="0" smtClean="0"/>
              <a:t>Anti-Treaty actions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200" u="sng" dirty="0" smtClean="0"/>
              <a:t>Failure of Collins/</a:t>
            </a:r>
            <a:r>
              <a:rPr lang="en-IE" sz="3200" u="sng" dirty="0" err="1" smtClean="0"/>
              <a:t>Devalera</a:t>
            </a:r>
            <a:r>
              <a:rPr lang="en-IE" sz="3200" u="sng" dirty="0" smtClean="0"/>
              <a:t> Pact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3200" u="sng" dirty="0">
                <a:hlinkClick r:id="rId2"/>
              </a:rPr>
              <a:t>https://</a:t>
            </a:r>
            <a:r>
              <a:rPr lang="en-IE" sz="3200" u="sng" dirty="0" smtClean="0">
                <a:hlinkClick r:id="rId2"/>
              </a:rPr>
              <a:t>www.youtube.com/watch?v=k9ayLHPLROg</a:t>
            </a:r>
            <a:r>
              <a:rPr lang="en-IE" sz="3200" u="sng" dirty="0" smtClean="0"/>
              <a:t>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00000"/>
                </a:solidFill>
              </a:rPr>
              <a:t>Causes of Irish Civil War</a:t>
            </a:r>
            <a:endParaRPr lang="en-I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 lnSpcReduction="20000"/>
          </a:bodyPr>
          <a:lstStyle/>
          <a:p>
            <a:r>
              <a:rPr lang="en-IE" b="1" dirty="0" smtClean="0"/>
              <a:t>Treaty Iss</a:t>
            </a:r>
            <a:r>
              <a:rPr lang="en-IE" dirty="0" smtClean="0"/>
              <a:t>ues– 1. The Oath     2. Republic was declared in 1916 Proclamation &amp; 3. The fallen comrades of Rising &amp; War of Indep3endence</a:t>
            </a:r>
          </a:p>
          <a:p>
            <a:r>
              <a:rPr lang="en-IE" b="1" dirty="0" smtClean="0"/>
              <a:t>Fragile IRA </a:t>
            </a:r>
            <a:r>
              <a:rPr lang="en-IE" dirty="0" smtClean="0"/>
              <a:t>– There was a lack of overall control and so Flying columns all over the country had different loyalties</a:t>
            </a:r>
          </a:p>
          <a:p>
            <a:r>
              <a:rPr lang="en-IE" dirty="0" smtClean="0"/>
              <a:t>As Britain left barracks Pro&amp; Anti-</a:t>
            </a:r>
            <a:r>
              <a:rPr lang="en-IE" dirty="0" err="1" smtClean="0"/>
              <a:t>Treatyites</a:t>
            </a:r>
            <a:r>
              <a:rPr lang="en-IE" dirty="0" smtClean="0"/>
              <a:t> set up there &amp; Rory O Connor took over the Four Courts</a:t>
            </a:r>
          </a:p>
          <a:p>
            <a:r>
              <a:rPr lang="en-IE" dirty="0" smtClean="0"/>
              <a:t>Collins reneged on </a:t>
            </a:r>
            <a:r>
              <a:rPr lang="en-IE" b="1" dirty="0" smtClean="0"/>
              <a:t>ELECTION PAC</a:t>
            </a:r>
            <a:r>
              <a:rPr lang="en-IE" dirty="0" smtClean="0"/>
              <a:t>T agreement with </a:t>
            </a:r>
            <a:r>
              <a:rPr lang="en-IE" dirty="0" err="1" smtClean="0"/>
              <a:t>Devalera</a:t>
            </a:r>
            <a:endParaRPr lang="en-IE" dirty="0" smtClean="0"/>
          </a:p>
          <a:p>
            <a:r>
              <a:rPr lang="en-IE" dirty="0" smtClean="0"/>
              <a:t>Pro Treaty won </a:t>
            </a:r>
            <a:r>
              <a:rPr lang="en-IE" dirty="0" err="1" smtClean="0"/>
              <a:t>elelction</a:t>
            </a:r>
            <a:r>
              <a:rPr lang="en-IE" dirty="0" smtClean="0"/>
              <a:t> easy (58TD’s to 35)</a:t>
            </a:r>
          </a:p>
          <a:p>
            <a:r>
              <a:rPr lang="en-IE" dirty="0" smtClean="0"/>
              <a:t>Anti Treaty – captured General of Free State </a:t>
            </a:r>
            <a:r>
              <a:rPr lang="en-IE" dirty="0"/>
              <a:t>A</a:t>
            </a:r>
            <a:r>
              <a:rPr lang="en-IE" dirty="0" smtClean="0"/>
              <a:t>rmy – O’Connell</a:t>
            </a:r>
          </a:p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www.youtube.com/watch?v=udbcxALgtbI</a:t>
            </a:r>
            <a:r>
              <a:rPr lang="en-IE" dirty="0" smtClean="0"/>
              <a:t> 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C00000"/>
                </a:solidFill>
              </a:rPr>
              <a:t>Causes of Irish Civil </a:t>
            </a:r>
            <a:r>
              <a:rPr lang="en-IE" b="1" dirty="0" smtClean="0">
                <a:solidFill>
                  <a:srgbClr val="C00000"/>
                </a:solidFill>
              </a:rPr>
              <a:t>War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89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IE" b="1" dirty="0" smtClean="0">
                <a:solidFill>
                  <a:srgbClr val="FFFF00"/>
                </a:solidFill>
              </a:rPr>
              <a:t>IRISH CIVIL WAR 1922-23</a:t>
            </a:r>
            <a:endParaRPr lang="en-IE" b="1" dirty="0">
              <a:solidFill>
                <a:srgbClr val="FFFF00"/>
              </a:solidFill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263775"/>
            <a:ext cx="5903912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92500" lnSpcReduction="10000"/>
          </a:bodyPr>
          <a:lstStyle/>
          <a:p>
            <a:r>
              <a:rPr lang="en-IE" altLang="en-US" dirty="0"/>
              <a:t>Explain the term Flying Column – </a:t>
            </a:r>
            <a:r>
              <a:rPr lang="en-IE" altLang="en-US" dirty="0" smtClean="0"/>
              <a:t> </a:t>
            </a:r>
            <a:r>
              <a:rPr lang="en-IE" altLang="en-US" dirty="0" err="1" smtClean="0"/>
              <a:t>Liadh</a:t>
            </a:r>
            <a:endParaRPr lang="en-IE" altLang="en-US" dirty="0"/>
          </a:p>
          <a:p>
            <a:r>
              <a:rPr lang="en-IE" altLang="en-US" dirty="0"/>
              <a:t>During the Civil war, 1922-23, what was the Munster Republic? – </a:t>
            </a:r>
            <a:r>
              <a:rPr lang="en-IE" altLang="en-US" dirty="0" smtClean="0"/>
              <a:t>Connor</a:t>
            </a:r>
            <a:endParaRPr lang="en-IE" altLang="en-US" dirty="0"/>
          </a:p>
          <a:p>
            <a:r>
              <a:rPr lang="en-IE" altLang="en-US" dirty="0"/>
              <a:t>List two terms of the Anglo-Irish Treaty 1921? – </a:t>
            </a:r>
            <a:r>
              <a:rPr lang="en-IE" altLang="en-US" dirty="0" smtClean="0"/>
              <a:t>Ellie</a:t>
            </a:r>
            <a:endParaRPr lang="en-IE" altLang="en-US" dirty="0"/>
          </a:p>
          <a:p>
            <a:r>
              <a:rPr lang="en-IE" altLang="en-US" dirty="0"/>
              <a:t> List two causes of the Irish Civil war? – </a:t>
            </a:r>
            <a:r>
              <a:rPr lang="en-IE" altLang="en-US" dirty="0" smtClean="0"/>
              <a:t>Jake</a:t>
            </a:r>
            <a:endParaRPr lang="en-IE" altLang="en-US" dirty="0"/>
          </a:p>
          <a:p>
            <a:r>
              <a:rPr lang="en-IE" altLang="en-US" dirty="0" smtClean="0"/>
              <a:t>How </a:t>
            </a:r>
            <a:r>
              <a:rPr lang="en-IE" altLang="en-US" dirty="0"/>
              <a:t>was the Irish Free State Government weak </a:t>
            </a:r>
            <a:r>
              <a:rPr lang="en-IE" altLang="en-US" dirty="0" smtClean="0"/>
              <a:t>? - Jack</a:t>
            </a:r>
            <a:endParaRPr lang="en-IE" altLang="en-US" dirty="0"/>
          </a:p>
          <a:p>
            <a:r>
              <a:rPr lang="en-IE" altLang="en-US" dirty="0"/>
              <a:t>What was the Election Pact between </a:t>
            </a:r>
            <a:r>
              <a:rPr lang="en-IE" altLang="en-US" dirty="0" err="1"/>
              <a:t>DeValera</a:t>
            </a:r>
            <a:r>
              <a:rPr lang="en-IE" altLang="en-US" dirty="0"/>
              <a:t> &amp; Collins</a:t>
            </a:r>
            <a:r>
              <a:rPr lang="en-IE" altLang="en-US" dirty="0" smtClean="0"/>
              <a:t>? - Dylan</a:t>
            </a:r>
            <a:endParaRPr lang="en-IE" altLang="en-US" dirty="0"/>
          </a:p>
          <a:p>
            <a:r>
              <a:rPr lang="en-IE" altLang="en-US" dirty="0"/>
              <a:t>What actions by the Anti-</a:t>
            </a:r>
            <a:r>
              <a:rPr lang="en-IE" altLang="en-US" dirty="0" err="1"/>
              <a:t>Treatyites</a:t>
            </a:r>
            <a:r>
              <a:rPr lang="en-IE" altLang="en-US" dirty="0"/>
              <a:t> contributed to the Civil War breaking out – list two </a:t>
            </a:r>
            <a:r>
              <a:rPr lang="en-IE" altLang="en-US" dirty="0" smtClean="0"/>
              <a:t> (</a:t>
            </a:r>
            <a:r>
              <a:rPr lang="en-IE" altLang="en-US" dirty="0" err="1" smtClean="0"/>
              <a:t>Lucie</a:t>
            </a:r>
            <a:r>
              <a:rPr lang="en-IE" altLang="en-US" dirty="0" smtClean="0"/>
              <a:t> &amp; Carla)</a:t>
            </a:r>
            <a:endParaRPr lang="en-IE" altLang="en-US" dirty="0"/>
          </a:p>
          <a:p>
            <a:r>
              <a:rPr lang="en-IE" altLang="en-US" dirty="0"/>
              <a:t>What was the immediate trigger which started the </a:t>
            </a:r>
            <a:r>
              <a:rPr lang="en-IE" altLang="en-US" dirty="0" smtClean="0"/>
              <a:t>war? - Sean</a:t>
            </a:r>
            <a:endParaRPr lang="en-IE" altLang="en-US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0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en-IE" dirty="0" smtClean="0"/>
              <a:t>From the firing of the first cannon the fighting lasted one week in Dublin as weapons from Britain helped </a:t>
            </a:r>
            <a:r>
              <a:rPr lang="en-IE" u="sng" dirty="0" smtClean="0"/>
              <a:t>Free State Army defeat irregulars &amp; capture O Connor &amp; the Four Courts</a:t>
            </a:r>
          </a:p>
          <a:p>
            <a:r>
              <a:rPr lang="en-IE" dirty="0" smtClean="0"/>
              <a:t>Anti-Treaty retreated to th</a:t>
            </a:r>
            <a:r>
              <a:rPr lang="en-IE" u="sng" dirty="0" smtClean="0"/>
              <a:t>e Munster Republic</a:t>
            </a:r>
            <a:r>
              <a:rPr lang="en-IE" dirty="0" smtClean="0"/>
              <a:t> </a:t>
            </a:r>
          </a:p>
          <a:p>
            <a:r>
              <a:rPr lang="en-IE" u="sng" dirty="0" smtClean="0"/>
              <a:t>Pro-Treaty Recruitment drive – 60000</a:t>
            </a:r>
          </a:p>
          <a:p>
            <a:r>
              <a:rPr lang="en-IE" dirty="0" smtClean="0"/>
              <a:t>They attacked and </a:t>
            </a:r>
            <a:r>
              <a:rPr lang="en-IE" u="sng" dirty="0" smtClean="0"/>
              <a:t>defeated irregulars in Limerick &amp; Waterfor</a:t>
            </a:r>
            <a:r>
              <a:rPr lang="en-IE" dirty="0" smtClean="0"/>
              <a:t>d</a:t>
            </a:r>
          </a:p>
          <a:p>
            <a:r>
              <a:rPr lang="en-IE" dirty="0" smtClean="0"/>
              <a:t>Irregulars went back to using </a:t>
            </a:r>
            <a:r>
              <a:rPr lang="en-IE" u="sng" dirty="0" smtClean="0"/>
              <a:t>Guerrilla Warfare tactics</a:t>
            </a:r>
            <a:endParaRPr lang="en-IE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The War in Action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IE" b="1" dirty="0" smtClean="0"/>
              <a:t>Regulars (pro-treaty) attacked Irregulars (anti-treaty) in Cork  and took it</a:t>
            </a:r>
          </a:p>
          <a:p>
            <a:pPr>
              <a:defRPr/>
            </a:pPr>
            <a:r>
              <a:rPr lang="en-IE" dirty="0" smtClean="0"/>
              <a:t>Griffith  </a:t>
            </a:r>
            <a:r>
              <a:rPr lang="en-IE" dirty="0"/>
              <a:t>died from Brain Haemorrhage in August 12</a:t>
            </a:r>
            <a:r>
              <a:rPr lang="en-IE" baseline="30000" dirty="0"/>
              <a:t>th</a:t>
            </a:r>
            <a:r>
              <a:rPr lang="en-IE" dirty="0"/>
              <a:t> 1922 &amp; Collins ambushed at Beal Na </a:t>
            </a:r>
            <a:r>
              <a:rPr lang="en-IE" dirty="0" err="1"/>
              <a:t>mBlath</a:t>
            </a:r>
            <a:r>
              <a:rPr lang="en-IE" dirty="0"/>
              <a:t> 22 August 1922 – 10 days two key figures gone</a:t>
            </a:r>
          </a:p>
          <a:p>
            <a:pPr>
              <a:defRPr/>
            </a:pPr>
            <a:r>
              <a:rPr lang="en-IE" dirty="0"/>
              <a:t>William T. Cosgrave took over as leader of Irish Free State and brought in </a:t>
            </a:r>
            <a:r>
              <a:rPr lang="en-IE" b="1" u="sng" dirty="0" smtClean="0"/>
              <a:t>Emergency </a:t>
            </a:r>
            <a:r>
              <a:rPr lang="en-IE" b="1" u="sng" dirty="0"/>
              <a:t>Powers Act </a:t>
            </a:r>
            <a:r>
              <a:rPr lang="en-I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12000 imprisoned without trial (interned</a:t>
            </a:r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 chief of staff Liam Lynch </a:t>
            </a:r>
            <a:r>
              <a:rPr lang="en-IE" dirty="0" smtClean="0"/>
              <a:t>killed and replaced by Frank Aiken </a:t>
            </a:r>
            <a:endParaRPr lang="en-IE" dirty="0"/>
          </a:p>
          <a:p>
            <a:pPr>
              <a:defRPr/>
            </a:pPr>
            <a:r>
              <a:rPr lang="en-I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I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Velara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Frank Aiken  </a:t>
            </a:r>
            <a:r>
              <a:rPr lang="en-I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 got IRA to lay down arms and agree to ceasefire 1923 – End of civil War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FFFF00"/>
                </a:solidFill>
              </a:rPr>
              <a:t>The War in Action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51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About </a:t>
            </a:r>
            <a:r>
              <a:rPr lang="en-IE" u="sng" dirty="0" smtClean="0"/>
              <a:t>900 people </a:t>
            </a:r>
            <a:r>
              <a:rPr lang="en-IE" dirty="0" smtClean="0"/>
              <a:t>– military and civilians killed</a:t>
            </a:r>
          </a:p>
          <a:p>
            <a:r>
              <a:rPr lang="en-IE" dirty="0" smtClean="0"/>
              <a:t>Some of Ireland best and brightest leaders died i.e. </a:t>
            </a:r>
            <a:r>
              <a:rPr lang="en-IE" u="sng" dirty="0" smtClean="0"/>
              <a:t>Collins, Lynch &amp; Griffit</a:t>
            </a:r>
            <a:r>
              <a:rPr lang="en-IE" dirty="0" smtClean="0"/>
              <a:t>h</a:t>
            </a:r>
          </a:p>
          <a:p>
            <a:r>
              <a:rPr lang="en-IE" u="sng" dirty="0" smtClean="0"/>
              <a:t>Dublin was destroyed</a:t>
            </a:r>
            <a:r>
              <a:rPr lang="en-IE" dirty="0" smtClean="0"/>
              <a:t>  - as were many </a:t>
            </a:r>
            <a:r>
              <a:rPr lang="en-IE" dirty="0"/>
              <a:t>roads  over </a:t>
            </a:r>
            <a:r>
              <a:rPr lang="en-IE" u="sng" dirty="0"/>
              <a:t>38 million  euro of damage caused to </a:t>
            </a:r>
            <a:r>
              <a:rPr lang="en-IE" u="sng" dirty="0" smtClean="0"/>
              <a:t>buildings/Infrastructur</a:t>
            </a:r>
            <a:r>
              <a:rPr lang="en-IE" dirty="0" smtClean="0"/>
              <a:t>e</a:t>
            </a:r>
            <a:endParaRPr lang="en-IE" dirty="0"/>
          </a:p>
          <a:p>
            <a:r>
              <a:rPr lang="en-IE" dirty="0"/>
              <a:t>Civil War left  behind </a:t>
            </a:r>
            <a:r>
              <a:rPr lang="en-IE" u="sng" dirty="0"/>
              <a:t>a </a:t>
            </a:r>
            <a:r>
              <a:rPr lang="en-IE" u="sng" dirty="0" smtClean="0"/>
              <a:t>bitter </a:t>
            </a:r>
            <a:br>
              <a:rPr lang="en-IE" u="sng" dirty="0" smtClean="0"/>
            </a:br>
            <a:r>
              <a:rPr lang="en-IE" u="sng" dirty="0" smtClean="0"/>
              <a:t>&amp; divided </a:t>
            </a:r>
            <a:r>
              <a:rPr lang="en-IE" u="sng" dirty="0"/>
              <a:t>Irish</a:t>
            </a:r>
            <a:r>
              <a:rPr lang="en-IE" dirty="0"/>
              <a:t> society </a:t>
            </a:r>
          </a:p>
          <a:p>
            <a:r>
              <a:rPr lang="en-IE" dirty="0"/>
              <a:t>Ireland two biggest political parties were born </a:t>
            </a:r>
          </a:p>
          <a:p>
            <a:r>
              <a:rPr lang="en-IE" dirty="0" err="1" smtClean="0"/>
              <a:t>Cumann</a:t>
            </a:r>
            <a:r>
              <a:rPr lang="en-IE" dirty="0" smtClean="0"/>
              <a:t> Na </a:t>
            </a:r>
            <a:r>
              <a:rPr lang="en-IE" dirty="0" err="1" smtClean="0"/>
              <a:t>nGaedahl</a:t>
            </a:r>
            <a:r>
              <a:rPr lang="en-IE" dirty="0" smtClean="0"/>
              <a:t> – Pro-treaty side (later Fine Gael) &amp; </a:t>
            </a:r>
            <a:r>
              <a:rPr lang="en-IE" dirty="0" err="1" smtClean="0"/>
              <a:t>Fianna</a:t>
            </a:r>
            <a:r>
              <a:rPr lang="en-IE" dirty="0" smtClean="0"/>
              <a:t> Fail – Anti-Treaty side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Impact/Results of Irish Civil War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 smtClean="0"/>
              <a:t>What event marked the beginning of the Irish Civil War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How did the Republicans fare in Dublin during the civil War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What was the Munster Republic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Name the two pro-Treaty leaders who died in August 1922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How did the Civil War end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State two consequences of the Irish Civil War on Irish society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Homework Questions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150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en-IE" dirty="0" smtClean="0"/>
              <a:t>November 1913 Professor Eoin Mac Neill established a nationalist organisation in response to UVF, Irish Volunteers were formed (IVF)</a:t>
            </a:r>
          </a:p>
          <a:p>
            <a:r>
              <a:rPr lang="en-IE" dirty="0" smtClean="0"/>
              <a:t>IRB started military training for IVF</a:t>
            </a:r>
          </a:p>
          <a:p>
            <a:r>
              <a:rPr lang="en-IE" dirty="0" smtClean="0"/>
              <a:t>They were also supported by associations such as </a:t>
            </a:r>
            <a:r>
              <a:rPr lang="en-IE" u="sng" dirty="0" smtClean="0"/>
              <a:t>GAA &amp; Gaelic League</a:t>
            </a:r>
          </a:p>
          <a:p>
            <a:r>
              <a:rPr lang="en-IE" u="sng" dirty="0" smtClean="0"/>
              <a:t>Popular Organisation </a:t>
            </a:r>
            <a:r>
              <a:rPr lang="en-IE" dirty="0" smtClean="0"/>
              <a:t>and by early 1914 had 110,000 members</a:t>
            </a:r>
          </a:p>
          <a:p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mcsweeneyhistory.weebly.com/20-th-c-ireland-ireland-the-struggle-for-independence</a:t>
            </a:r>
            <a:r>
              <a:rPr lang="en-IE" dirty="0" smtClean="0"/>
              <a:t> 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Nationalist Response…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37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3672407"/>
          </a:xfrm>
        </p:spPr>
        <p:txBody>
          <a:bodyPr/>
          <a:lstStyle/>
          <a:p>
            <a:pPr marL="0" indent="0">
              <a:buNone/>
            </a:pPr>
            <a:endParaRPr lang="en-I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To what extent was the Civil War ended by the actions of the Irish Free State Government</a:t>
            </a:r>
            <a:endParaRPr lang="en-IE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Essay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62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77500" lnSpcReduction="20000"/>
          </a:bodyPr>
          <a:lstStyle/>
          <a:p>
            <a:r>
              <a:rPr lang="en-IE" b="1" dirty="0" err="1" smtClean="0"/>
              <a:t>Cumann</a:t>
            </a:r>
            <a:r>
              <a:rPr lang="en-IE" b="1" dirty="0" smtClean="0"/>
              <a:t> </a:t>
            </a:r>
            <a:r>
              <a:rPr lang="en-IE" b="1" dirty="0" err="1"/>
              <a:t>na</a:t>
            </a:r>
            <a:r>
              <a:rPr lang="en-IE" b="1" dirty="0"/>
              <a:t> </a:t>
            </a:r>
            <a:r>
              <a:rPr lang="en-IE" b="1" dirty="0" err="1" smtClean="0"/>
              <a:t>nGaedhael</a:t>
            </a:r>
            <a:r>
              <a:rPr lang="en-IE" b="1" dirty="0" smtClean="0"/>
              <a:t> </a:t>
            </a:r>
            <a:r>
              <a:rPr lang="en-IE" dirty="0" smtClean="0"/>
              <a:t>- Following </a:t>
            </a:r>
            <a:r>
              <a:rPr lang="en-IE" dirty="0"/>
              <a:t>the end of the Civil War the pro-Treaty members of Sinn </a:t>
            </a:r>
            <a:r>
              <a:rPr lang="en-IE" dirty="0" err="1"/>
              <a:t>Féin</a:t>
            </a:r>
            <a:r>
              <a:rPr lang="en-IE" dirty="0"/>
              <a:t> formed </a:t>
            </a:r>
            <a:r>
              <a:rPr lang="en-IE" dirty="0" err="1"/>
              <a:t>Cumann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 smtClean="0"/>
              <a:t>nGaedhael</a:t>
            </a:r>
            <a:r>
              <a:rPr lang="en-IE" dirty="0" smtClean="0"/>
              <a:t>.</a:t>
            </a:r>
          </a:p>
          <a:p>
            <a:r>
              <a:rPr lang="en-IE" dirty="0" smtClean="0"/>
              <a:t>This </a:t>
            </a:r>
            <a:r>
              <a:rPr lang="en-IE" dirty="0"/>
              <a:t>new party would lead the </a:t>
            </a:r>
            <a:r>
              <a:rPr lang="en-IE" b="1" dirty="0"/>
              <a:t>first government of the Irish Free Stat</a:t>
            </a:r>
            <a:r>
              <a:rPr lang="en-IE" dirty="0"/>
              <a:t>e. </a:t>
            </a:r>
            <a:endParaRPr lang="en-IE" dirty="0" smtClean="0"/>
          </a:p>
          <a:p>
            <a:r>
              <a:rPr lang="en-IE" b="1" dirty="0" smtClean="0"/>
              <a:t>WT </a:t>
            </a:r>
            <a:r>
              <a:rPr lang="en-IE" b="1" dirty="0"/>
              <a:t>Cosgrave</a:t>
            </a:r>
            <a:r>
              <a:rPr lang="en-IE" dirty="0"/>
              <a:t>, who fought in the GPO in 1916, became leader of </a:t>
            </a:r>
            <a:r>
              <a:rPr lang="en-IE" dirty="0" err="1"/>
              <a:t>Cumann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nGaedhael</a:t>
            </a:r>
            <a:r>
              <a:rPr lang="en-IE" dirty="0"/>
              <a:t> and the </a:t>
            </a:r>
            <a:r>
              <a:rPr lang="en-IE" b="1" dirty="0"/>
              <a:t>first President </a:t>
            </a:r>
            <a:r>
              <a:rPr lang="en-IE" dirty="0"/>
              <a:t>of the Irish Free </a:t>
            </a:r>
            <a:r>
              <a:rPr lang="en-IE" dirty="0" smtClean="0"/>
              <a:t>State.</a:t>
            </a:r>
          </a:p>
          <a:p>
            <a:r>
              <a:rPr lang="en-IE" dirty="0" smtClean="0"/>
              <a:t>From </a:t>
            </a:r>
            <a:r>
              <a:rPr lang="en-IE" dirty="0"/>
              <a:t>1923 to 1932 the </a:t>
            </a:r>
            <a:r>
              <a:rPr lang="en-IE" dirty="0" err="1"/>
              <a:t>Cumann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nGaedhael</a:t>
            </a:r>
            <a:r>
              <a:rPr lang="en-IE" dirty="0"/>
              <a:t> government was responsible for a number of achievements: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  </a:t>
            </a:r>
            <a:r>
              <a:rPr lang="en-IE" u="sng" dirty="0" smtClean="0"/>
              <a:t>Setting </a:t>
            </a:r>
            <a:r>
              <a:rPr lang="en-IE" u="sng" dirty="0"/>
              <a:t>up of An Garda </a:t>
            </a:r>
            <a:r>
              <a:rPr lang="en-IE" u="sng" dirty="0" err="1"/>
              <a:t>Síochana</a:t>
            </a:r>
            <a:endParaRPr lang="en-IE" u="sng" dirty="0"/>
          </a:p>
          <a:p>
            <a:pPr marL="457200" indent="-457200">
              <a:buFont typeface="+mj-lt"/>
              <a:buAutoNum type="arabicPeriod"/>
            </a:pPr>
            <a:r>
              <a:rPr lang="en-IE" u="sng" dirty="0"/>
              <a:t>  </a:t>
            </a:r>
            <a:r>
              <a:rPr lang="en-IE" u="sng" dirty="0" smtClean="0"/>
              <a:t>Establishing </a:t>
            </a:r>
            <a:r>
              <a:rPr lang="en-IE" u="sng" dirty="0"/>
              <a:t>an independent judiciary (non </a:t>
            </a:r>
            <a:r>
              <a:rPr lang="en-IE" u="sng" dirty="0" smtClean="0"/>
              <a:t>bias)</a:t>
            </a:r>
          </a:p>
          <a:p>
            <a:pPr marL="457200" indent="-457200">
              <a:buFont typeface="+mj-lt"/>
              <a:buAutoNum type="arabicPeriod"/>
            </a:pPr>
            <a:r>
              <a:rPr lang="en-IE" u="sng" dirty="0" smtClean="0"/>
              <a:t>Setting </a:t>
            </a:r>
            <a:r>
              <a:rPr lang="en-IE" u="sng" dirty="0"/>
              <a:t>up the Agricultural Credit Corporation (</a:t>
            </a:r>
            <a:r>
              <a:rPr lang="en-IE" u="sng" dirty="0" smtClean="0"/>
              <a:t>ACC</a:t>
            </a:r>
            <a:r>
              <a:rPr lang="en-I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IE" u="sng" dirty="0" smtClean="0"/>
              <a:t>1927 </a:t>
            </a:r>
            <a:r>
              <a:rPr lang="en-IE" u="sng" dirty="0"/>
              <a:t>Electoral Amendment </a:t>
            </a:r>
            <a:r>
              <a:rPr lang="en-IE" u="sng" dirty="0" smtClean="0"/>
              <a:t>A</a:t>
            </a:r>
            <a:r>
              <a:rPr lang="en-IE" dirty="0" smtClean="0"/>
              <a:t>ct</a:t>
            </a:r>
          </a:p>
          <a:p>
            <a:pPr marL="457200" indent="-457200">
              <a:buFont typeface="+mj-lt"/>
              <a:buAutoNum type="arabicPeriod"/>
            </a:pPr>
            <a:r>
              <a:rPr lang="en-IE" u="sng" dirty="0" smtClean="0"/>
              <a:t>The </a:t>
            </a:r>
            <a:r>
              <a:rPr lang="en-IE" u="sng" dirty="0"/>
              <a:t>Shannon </a:t>
            </a:r>
            <a:r>
              <a:rPr lang="en-IE" u="sng" dirty="0" smtClean="0"/>
              <a:t>Scheme</a:t>
            </a:r>
          </a:p>
          <a:p>
            <a:pPr marL="457200" indent="-457200">
              <a:buFont typeface="+mj-lt"/>
              <a:buAutoNum type="arabicPeriod"/>
            </a:pPr>
            <a:r>
              <a:rPr lang="en-IE" u="sng" dirty="0" smtClean="0"/>
              <a:t>Brought </a:t>
            </a:r>
            <a:r>
              <a:rPr lang="en-IE" u="sng" dirty="0"/>
              <a:t>Ireland into League of </a:t>
            </a:r>
            <a:r>
              <a:rPr lang="en-IE" u="sng" dirty="0" smtClean="0"/>
              <a:t>Nations</a:t>
            </a:r>
          </a:p>
          <a:p>
            <a:pPr marL="457200" indent="-457200">
              <a:buFont typeface="+mj-lt"/>
              <a:buAutoNum type="arabicPeriod"/>
            </a:pPr>
            <a:r>
              <a:rPr lang="en-IE" u="sng" dirty="0" smtClean="0"/>
              <a:t>Statute </a:t>
            </a:r>
            <a:r>
              <a:rPr lang="en-IE" u="sng" dirty="0"/>
              <a:t>of Westminster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Irish Free State 1923-32 - Overview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680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FFFF00"/>
                </a:solidFill>
              </a:rPr>
              <a:t>Irish Free State 1923-32 – C </a:t>
            </a:r>
            <a:r>
              <a:rPr lang="en-IE" b="1" dirty="0" err="1" smtClean="0">
                <a:solidFill>
                  <a:srgbClr val="FFFF00"/>
                </a:solidFill>
              </a:rPr>
              <a:t>na</a:t>
            </a:r>
            <a:r>
              <a:rPr lang="en-IE" b="1" dirty="0" smtClean="0">
                <a:solidFill>
                  <a:srgbClr val="FFFF00"/>
                </a:solidFill>
              </a:rPr>
              <a:t> G in power</a:t>
            </a:r>
            <a:endParaRPr lang="en-IE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/>
          <a:lstStyle/>
          <a:p>
            <a:r>
              <a:rPr lang="en-IE" b="1" dirty="0" smtClean="0"/>
              <a:t>Key areas – </a:t>
            </a:r>
          </a:p>
          <a:p>
            <a:r>
              <a:rPr lang="en-IE" b="1" dirty="0" smtClean="0"/>
              <a:t>1. Domestic &amp; Foreign policy (</a:t>
            </a:r>
            <a:r>
              <a:rPr lang="en-IE" b="1" dirty="0" err="1" smtClean="0"/>
              <a:t>Achievments</a:t>
            </a:r>
            <a:r>
              <a:rPr lang="en-IE" b="1" smtClean="0"/>
              <a:t>)</a:t>
            </a:r>
            <a:endParaRPr lang="en-IE" b="1" dirty="0" smtClean="0"/>
          </a:p>
          <a:p>
            <a:r>
              <a:rPr lang="en-IE" b="1" dirty="0" smtClean="0"/>
              <a:t>2. Threats to the new Free State Government</a:t>
            </a:r>
          </a:p>
          <a:p>
            <a:r>
              <a:rPr lang="en-IE" b="1" dirty="0" smtClean="0"/>
              <a:t>3. Economic Policies</a:t>
            </a:r>
            <a:endParaRPr lang="en-IE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9448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6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8674"/>
            <a:ext cx="7776864" cy="54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2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800" b="1" dirty="0" smtClean="0"/>
              <a:t>Local government </a:t>
            </a:r>
            <a:r>
              <a:rPr lang="en-IE" sz="2800" dirty="0" smtClean="0"/>
              <a:t>had much more power than in the British system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b="1" dirty="0" smtClean="0"/>
              <a:t>New Civil Service established </a:t>
            </a:r>
            <a:r>
              <a:rPr lang="en-IE" sz="2800" dirty="0" smtClean="0"/>
              <a:t>– similar to Britain – 98%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800" dirty="0" smtClean="0"/>
              <a:t>Establishing of </a:t>
            </a:r>
            <a:r>
              <a:rPr lang="en-IE" sz="2800" u="sng" dirty="0" smtClean="0"/>
              <a:t>Civic Guard/</a:t>
            </a:r>
            <a:r>
              <a:rPr lang="en-IE" sz="2800" u="sng" dirty="0" err="1" smtClean="0"/>
              <a:t>Gardai</a:t>
            </a:r>
            <a:r>
              <a:rPr lang="en-IE" sz="2800" u="sng" dirty="0" smtClean="0"/>
              <a:t> </a:t>
            </a:r>
            <a:r>
              <a:rPr lang="en-IE" sz="2800" u="sng" dirty="0" err="1" smtClean="0"/>
              <a:t>Siochanna</a:t>
            </a:r>
            <a:endParaRPr lang="en-IE" sz="28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IE" sz="2800" u="sng" dirty="0" smtClean="0"/>
              <a:t>Unbiased court system  </a:t>
            </a:r>
            <a:r>
              <a:rPr lang="en-IE" sz="2800" dirty="0" smtClean="0"/>
              <a:t>- similar to British system</a:t>
            </a:r>
          </a:p>
          <a:p>
            <a:pPr marL="0" indent="0">
              <a:buNone/>
            </a:pPr>
            <a:r>
              <a:rPr lang="en-IE" sz="2800" dirty="0">
                <a:hlinkClick r:id="rId2"/>
              </a:rPr>
              <a:t>https://</a:t>
            </a:r>
            <a:r>
              <a:rPr lang="en-IE" sz="2800" dirty="0" smtClean="0">
                <a:hlinkClick r:id="rId2"/>
              </a:rPr>
              <a:t>www.youtube.com/watch?v=Hjzt_HTh4AI</a:t>
            </a:r>
            <a:r>
              <a:rPr lang="en-IE" sz="2800" dirty="0" smtClean="0"/>
              <a:t> </a:t>
            </a:r>
          </a:p>
          <a:p>
            <a:pPr marL="0" indent="0">
              <a:buNone/>
            </a:pPr>
            <a:r>
              <a:rPr lang="en-IE" sz="2800" dirty="0">
                <a:hlinkClick r:id="rId3"/>
              </a:rPr>
              <a:t>https://</a:t>
            </a:r>
            <a:r>
              <a:rPr lang="en-IE" sz="2800" dirty="0" smtClean="0">
                <a:hlinkClick r:id="rId3"/>
              </a:rPr>
              <a:t>www.youtube.com/watch?v=DaQj</a:t>
            </a:r>
            <a:r>
              <a:rPr lang="en-IE" dirty="0" smtClean="0">
                <a:hlinkClick r:id="rId3"/>
              </a:rPr>
              <a:t>sfOMTTI</a:t>
            </a:r>
            <a:r>
              <a:rPr lang="en-IE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FF00"/>
                </a:solidFill>
              </a:rPr>
              <a:t>Domestic achievements/State Building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92500" lnSpcReduction="10000"/>
          </a:bodyPr>
          <a:lstStyle/>
          <a:p>
            <a:r>
              <a:rPr lang="en-IE" b="1" dirty="0" smtClean="0"/>
              <a:t>Biggest problem was to manage relations with Britain while slowly increasing own Independence</a:t>
            </a:r>
          </a:p>
          <a:p>
            <a:r>
              <a:rPr lang="en-IE" b="1" dirty="0" smtClean="0"/>
              <a:t>Constitution of 1922 </a:t>
            </a:r>
            <a:r>
              <a:rPr lang="en-IE" dirty="0" smtClean="0"/>
              <a:t>– Established the Irish Free State giving </a:t>
            </a:r>
            <a:r>
              <a:rPr lang="en-IE" b="1" dirty="0" smtClean="0"/>
              <a:t>Dominion Status </a:t>
            </a:r>
            <a:r>
              <a:rPr lang="en-IE" dirty="0" smtClean="0"/>
              <a:t>(Partial/Limited Independence) Independence) 1. </a:t>
            </a:r>
            <a:r>
              <a:rPr lang="en-IE" u="sng" dirty="0" smtClean="0"/>
              <a:t>Governed General &amp; 2. Oath to King</a:t>
            </a:r>
          </a:p>
          <a:p>
            <a:r>
              <a:rPr lang="en-IE" u="sng" dirty="0" smtClean="0"/>
              <a:t>Joined League of Nations </a:t>
            </a:r>
            <a:r>
              <a:rPr lang="en-IE" dirty="0" smtClean="0"/>
              <a:t>– shows level of Independence</a:t>
            </a:r>
          </a:p>
          <a:p>
            <a:r>
              <a:rPr lang="en-IE" dirty="0" smtClean="0"/>
              <a:t>Anglo-Irish Treaty established as </a:t>
            </a:r>
            <a:r>
              <a:rPr lang="en-IE" u="sng" dirty="0" smtClean="0"/>
              <a:t>International Agreement</a:t>
            </a:r>
          </a:p>
          <a:p>
            <a:r>
              <a:rPr lang="en-IE" u="sng" dirty="0" smtClean="0"/>
              <a:t>Passports Issued</a:t>
            </a:r>
          </a:p>
          <a:p>
            <a:r>
              <a:rPr lang="en-IE" u="sng" dirty="0" smtClean="0"/>
              <a:t>Statute of Westminster!! – Biggest Achievement </a:t>
            </a:r>
            <a:r>
              <a:rPr lang="en-IE" dirty="0" smtClean="0"/>
              <a:t>as cemented more Independence and decision making abilities for Ireland</a:t>
            </a:r>
          </a:p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www.youtube.com/watch?v=Wabsi_mvgQg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i="1" dirty="0" smtClean="0">
                <a:solidFill>
                  <a:srgbClr val="FFFF00"/>
                </a:solidFill>
              </a:rPr>
              <a:t>Foreign Policy – &amp;  Relations with Britain</a:t>
            </a:r>
            <a:endParaRPr lang="en-IE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Boundary Commission</a:t>
            </a:r>
            <a:r>
              <a:rPr lang="en-IE" dirty="0" smtClean="0"/>
              <a:t>: No significant changes in Boundary &amp; forced Eoin </a:t>
            </a:r>
            <a:r>
              <a:rPr lang="en-IE" dirty="0" err="1" smtClean="0"/>
              <a:t>MacNeill</a:t>
            </a:r>
            <a:r>
              <a:rPr lang="en-IE" dirty="0" smtClean="0"/>
              <a:t> to resign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Civil Unrest</a:t>
            </a:r>
            <a:r>
              <a:rPr lang="en-IE" dirty="0" smtClean="0"/>
              <a:t>: Post office strikes &amp; cut to salaries of teachers and </a:t>
            </a:r>
            <a:r>
              <a:rPr lang="en-IE" dirty="0" err="1" smtClean="0"/>
              <a:t>Gardai</a:t>
            </a:r>
            <a:r>
              <a:rPr lang="en-IE" dirty="0" smtClean="0"/>
              <a:t> &amp; OAP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Red Scare – </a:t>
            </a:r>
            <a:r>
              <a:rPr lang="en-IE" dirty="0" smtClean="0"/>
              <a:t>Left Wing IRA group 1929-32 (</a:t>
            </a:r>
            <a:r>
              <a:rPr lang="en-IE" b="1" dirty="0" err="1" smtClean="0"/>
              <a:t>Saor</a:t>
            </a:r>
            <a:r>
              <a:rPr lang="en-IE" b="1" dirty="0" smtClean="0"/>
              <a:t> Eire</a:t>
            </a:r>
            <a:r>
              <a:rPr lang="en-IE" dirty="0" smtClean="0"/>
              <a:t>)– Communist Ideology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Army Mutiny – 1924 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Assassination of </a:t>
            </a:r>
            <a:r>
              <a:rPr lang="en-IE" dirty="0" smtClean="0"/>
              <a:t>Kevin O Higgins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www.youtube.com/watch?v=T8eztdbQpCg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Threats to the Irish Free State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95450"/>
            <a:ext cx="2247900" cy="33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5450"/>
            <a:ext cx="2852737" cy="331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1716766"/>
            <a:ext cx="256582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3" y="5083962"/>
            <a:ext cx="686829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r>
              <a:rPr lang="en-IE" b="1" dirty="0"/>
              <a:t>How did the Irish government contribute to the consolidation of democracy, 1922-1932? </a:t>
            </a:r>
            <a:endParaRPr lang="en-IE" b="1" dirty="0" smtClean="0"/>
          </a:p>
          <a:p>
            <a:r>
              <a:rPr lang="en-IE" dirty="0"/>
              <a:t>Who handled Anglo-Irish relations better, W. T. Cosgrave or </a:t>
            </a:r>
            <a:r>
              <a:rPr lang="en-IE" dirty="0" err="1"/>
              <a:t>Éamon</a:t>
            </a:r>
            <a:r>
              <a:rPr lang="en-IE" dirty="0"/>
              <a:t> de Valera? Argue your case, referring to both. </a:t>
            </a:r>
            <a:endParaRPr lang="en-IE" dirty="0" smtClean="0"/>
          </a:p>
          <a:p>
            <a:r>
              <a:rPr lang="en-IE" b="1" dirty="0" smtClean="0"/>
              <a:t>To what extent were C </a:t>
            </a:r>
            <a:r>
              <a:rPr lang="en-IE" b="1" dirty="0" err="1" smtClean="0"/>
              <a:t>na</a:t>
            </a:r>
            <a:r>
              <a:rPr lang="en-IE" b="1" dirty="0" smtClean="0"/>
              <a:t> G a success in power from 1923-32  or…..Were C </a:t>
            </a:r>
            <a:r>
              <a:rPr lang="en-IE" b="1" dirty="0" err="1" smtClean="0"/>
              <a:t>na</a:t>
            </a:r>
            <a:r>
              <a:rPr lang="en-IE" b="1" dirty="0" smtClean="0"/>
              <a:t> G a success or a failure between 1923 &amp; 1932 – explain your answer (</a:t>
            </a:r>
            <a:r>
              <a:rPr lang="en-IE" b="1" dirty="0" err="1" smtClean="0"/>
              <a:t>Luicie</a:t>
            </a:r>
            <a:r>
              <a:rPr lang="en-IE" b="1" dirty="0" smtClean="0"/>
              <a:t> &amp; Carla)</a:t>
            </a:r>
            <a:endParaRPr lang="en-IE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PEQ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26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r>
              <a:rPr lang="en-IE" b="1" i="1" dirty="0" smtClean="0"/>
              <a:t>Title: To </a:t>
            </a:r>
            <a:r>
              <a:rPr lang="en-IE" b="1" i="1" dirty="0"/>
              <a:t>what extent did the 3rd Home Rule bill contribute to a divide in Irish society </a:t>
            </a:r>
            <a:r>
              <a:rPr lang="en-IE" dirty="0"/>
              <a:t>– </a:t>
            </a:r>
            <a:r>
              <a:rPr lang="en-IE" dirty="0" smtClean="0"/>
              <a:t>4 </a:t>
            </a:r>
            <a:r>
              <a:rPr lang="en-IE" dirty="0"/>
              <a:t>pages – 1 week (due 11/9</a:t>
            </a:r>
            <a:r>
              <a:rPr lang="en-IE" dirty="0" smtClean="0"/>
              <a:t>)</a:t>
            </a:r>
          </a:p>
          <a:p>
            <a:r>
              <a:rPr lang="en-IE" dirty="0" smtClean="0"/>
              <a:t>Essay structure</a:t>
            </a:r>
          </a:p>
          <a:p>
            <a:r>
              <a:rPr lang="en-IE" dirty="0" smtClean="0"/>
              <a:t>1. Introduction</a:t>
            </a:r>
          </a:p>
          <a:p>
            <a:r>
              <a:rPr lang="en-IE" dirty="0" smtClean="0"/>
              <a:t>2. Paragraph one topic</a:t>
            </a:r>
          </a:p>
          <a:p>
            <a:r>
              <a:rPr lang="en-IE" dirty="0" smtClean="0"/>
              <a:t>3. Paragraph 2 topic</a:t>
            </a:r>
          </a:p>
          <a:p>
            <a:r>
              <a:rPr lang="en-IE" dirty="0" smtClean="0"/>
              <a:t>4. Paragraph 3 topic</a:t>
            </a:r>
          </a:p>
          <a:p>
            <a:r>
              <a:rPr lang="en-IE" dirty="0" smtClean="0"/>
              <a:t>5. Conclusion</a:t>
            </a:r>
          </a:p>
          <a:p>
            <a:r>
              <a:rPr lang="en-IE" dirty="0" smtClean="0"/>
              <a:t>Each paragraph must have 3 key points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Essay Question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6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 smtClean="0"/>
              <a:t>They were seen as </a:t>
            </a:r>
            <a:r>
              <a:rPr lang="en-IE" b="1" dirty="0" smtClean="0"/>
              <a:t>Conservative and middle class</a:t>
            </a:r>
            <a:r>
              <a:rPr lang="en-IE" dirty="0" smtClean="0"/>
              <a:t>…not for “Ordinary People”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They </a:t>
            </a:r>
            <a:r>
              <a:rPr lang="en-IE" u="sng" dirty="0" smtClean="0"/>
              <a:t>cut old age pensions, teachers &amp; </a:t>
            </a:r>
            <a:r>
              <a:rPr lang="en-IE" u="sng" dirty="0" err="1" smtClean="0"/>
              <a:t>Gardai</a:t>
            </a:r>
            <a:r>
              <a:rPr lang="en-IE" u="sng" dirty="0" smtClean="0"/>
              <a:t> </a:t>
            </a:r>
            <a:r>
              <a:rPr lang="en-IE" dirty="0" smtClean="0"/>
              <a:t>wages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Failure OF THE </a:t>
            </a:r>
            <a:r>
              <a:rPr lang="en-IE" b="1" dirty="0" smtClean="0"/>
              <a:t>Boundary commission</a:t>
            </a:r>
          </a:p>
          <a:p>
            <a:pPr marL="457200" indent="-457200">
              <a:buFont typeface="+mj-lt"/>
              <a:buAutoNum type="arabicPeriod"/>
            </a:pPr>
            <a:r>
              <a:rPr lang="en-IE" b="1" dirty="0" smtClean="0"/>
              <a:t>Lack of leadership/Organisation </a:t>
            </a:r>
            <a:r>
              <a:rPr lang="en-IE" dirty="0" smtClean="0"/>
              <a:t>– i.e. Assassination of the charismatic O’Higgins…Cosgrave not Charismatic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FF rose in power under charismatic De VALERA REPRESENTING THE “Ordinary people”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https://www.youtube.com/watch?v=QtmMPO95IOA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FF00"/>
                </a:solidFill>
              </a:rPr>
              <a:t>Reasons for Decline of C </a:t>
            </a:r>
            <a:r>
              <a:rPr lang="en-IE" dirty="0" err="1" smtClean="0">
                <a:solidFill>
                  <a:srgbClr val="FFFF00"/>
                </a:solidFill>
              </a:rPr>
              <a:t>na</a:t>
            </a:r>
            <a:r>
              <a:rPr lang="en-IE" dirty="0" smtClean="0">
                <a:solidFill>
                  <a:srgbClr val="FFFF00"/>
                </a:solidFill>
              </a:rPr>
              <a:t> G (Take Down)</a:t>
            </a:r>
            <a:endParaRPr lang="en-IE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019128" cy="401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6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>
                <a:solidFill>
                  <a:srgbClr val="FFFF00"/>
                </a:solidFill>
              </a:rPr>
              <a:t>Fianna</a:t>
            </a:r>
            <a:r>
              <a:rPr lang="en-IE" dirty="0" smtClean="0">
                <a:solidFill>
                  <a:srgbClr val="FFFF00"/>
                </a:solidFill>
              </a:rPr>
              <a:t> Fail in power 1932-39 – </a:t>
            </a:r>
            <a:r>
              <a:rPr lang="en-IE" u="sng" dirty="0" smtClean="0">
                <a:solidFill>
                  <a:srgbClr val="FFFF00"/>
                </a:solidFill>
              </a:rPr>
              <a:t>Eucharistic Congress</a:t>
            </a:r>
            <a:endParaRPr lang="en-IE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77500" lnSpcReduction="20000"/>
          </a:bodyPr>
          <a:lstStyle/>
          <a:p>
            <a:r>
              <a:rPr lang="en-IE" sz="2800" dirty="0">
                <a:solidFill>
                  <a:srgbClr val="0070C0"/>
                </a:solidFill>
              </a:rPr>
              <a:t>Catholic church had been persecuted under </a:t>
            </a:r>
            <a:r>
              <a:rPr lang="en-IE" sz="2800" b="1" dirty="0">
                <a:solidFill>
                  <a:srgbClr val="0070C0"/>
                </a:solidFill>
              </a:rPr>
              <a:t>Penal Laws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• Protestant Church of Ireland had been Established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(Official) Church until 1869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• Majority of </a:t>
            </a:r>
            <a:r>
              <a:rPr lang="en-IE" sz="2800" dirty="0" smtClean="0">
                <a:solidFill>
                  <a:srgbClr val="0070C0"/>
                </a:solidFill>
              </a:rPr>
              <a:t>Catholics </a:t>
            </a:r>
            <a:r>
              <a:rPr lang="en-IE" sz="2800" u="sng" dirty="0">
                <a:solidFill>
                  <a:srgbClr val="0070C0"/>
                </a:solidFill>
              </a:rPr>
              <a:t>supported nationalist political parties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• Some protestants feared discrimination under Home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Rule (‘</a:t>
            </a:r>
            <a:r>
              <a:rPr lang="en-IE" sz="2800" u="sng" dirty="0">
                <a:solidFill>
                  <a:srgbClr val="0070C0"/>
                </a:solidFill>
              </a:rPr>
              <a:t>Home Rule is Rome Rule’)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• Most </a:t>
            </a:r>
            <a:r>
              <a:rPr lang="en-IE" sz="2800" u="sng" dirty="0">
                <a:solidFill>
                  <a:srgbClr val="0070C0"/>
                </a:solidFill>
              </a:rPr>
              <a:t>unionists were protestant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• Most nationalists were </a:t>
            </a:r>
            <a:r>
              <a:rPr lang="en-IE" sz="2800" dirty="0" smtClean="0">
                <a:solidFill>
                  <a:srgbClr val="0070C0"/>
                </a:solidFill>
              </a:rPr>
              <a:t>Catholics </a:t>
            </a:r>
            <a:r>
              <a:rPr lang="en-IE" sz="2800" dirty="0">
                <a:solidFill>
                  <a:srgbClr val="0070C0"/>
                </a:solidFill>
              </a:rPr>
              <a:t>(but there were also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some very famous protestant nationalists</a:t>
            </a:r>
            <a:r>
              <a:rPr lang="en-IE" sz="2800" dirty="0" smtClean="0">
                <a:solidFill>
                  <a:srgbClr val="0070C0"/>
                </a:solidFill>
              </a:rPr>
              <a:t>) – </a:t>
            </a:r>
            <a:r>
              <a:rPr lang="en-IE" sz="2800" u="sng" dirty="0" smtClean="0">
                <a:solidFill>
                  <a:srgbClr val="0070C0"/>
                </a:solidFill>
              </a:rPr>
              <a:t>Wolfe Tone/Parnell</a:t>
            </a:r>
            <a:endParaRPr lang="en-IE" sz="28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sz="2800" dirty="0" smtClean="0">
                <a:solidFill>
                  <a:srgbClr val="0070C0"/>
                </a:solidFill>
              </a:rPr>
              <a:t>• </a:t>
            </a:r>
            <a:r>
              <a:rPr lang="en-IE" sz="2800" dirty="0">
                <a:solidFill>
                  <a:srgbClr val="0070C0"/>
                </a:solidFill>
              </a:rPr>
              <a:t>Majority of population of 26 counties of Irish Free State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were </a:t>
            </a:r>
            <a:r>
              <a:rPr lang="en-IE" sz="2800" dirty="0" smtClean="0">
                <a:solidFill>
                  <a:srgbClr val="0070C0"/>
                </a:solidFill>
              </a:rPr>
              <a:t>Catholics</a:t>
            </a:r>
            <a:endParaRPr lang="en-IE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sz="2800" dirty="0">
                <a:solidFill>
                  <a:srgbClr val="0070C0"/>
                </a:solidFill>
              </a:rPr>
              <a:t>• Some saw </a:t>
            </a:r>
            <a:r>
              <a:rPr lang="en-IE" sz="2800" u="sng" dirty="0" smtClean="0">
                <a:solidFill>
                  <a:srgbClr val="0070C0"/>
                </a:solidFill>
              </a:rPr>
              <a:t>Catholicism </a:t>
            </a:r>
            <a:r>
              <a:rPr lang="en-IE" sz="2800" u="sng" dirty="0">
                <a:solidFill>
                  <a:srgbClr val="0070C0"/>
                </a:solidFill>
              </a:rPr>
              <a:t>as a part of Irish identity</a:t>
            </a:r>
          </a:p>
        </p:txBody>
      </p:sp>
    </p:spTree>
    <p:extLst>
      <p:ext uri="{BB962C8B-B14F-4D97-AF65-F5344CB8AC3E}">
        <p14:creationId xmlns:p14="http://schemas.microsoft.com/office/powerpoint/2010/main" val="35212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• </a:t>
            </a:r>
            <a:r>
              <a:rPr lang="en-IE" u="sng" dirty="0"/>
              <a:t>Every 3 or 4 years </a:t>
            </a:r>
            <a:r>
              <a:rPr lang="en-IE" u="sng" dirty="0" err="1" smtClean="0"/>
              <a:t>a‘Eucharistic</a:t>
            </a:r>
            <a:r>
              <a:rPr lang="en-IE" u="sng" dirty="0" smtClean="0"/>
              <a:t> </a:t>
            </a:r>
            <a:r>
              <a:rPr lang="en-IE" u="sng" dirty="0"/>
              <a:t>Congress</a:t>
            </a:r>
            <a:r>
              <a:rPr lang="en-IE" dirty="0"/>
              <a:t>’ </a:t>
            </a:r>
            <a:r>
              <a:rPr lang="en-IE" dirty="0" smtClean="0"/>
              <a:t>was held </a:t>
            </a:r>
            <a:r>
              <a:rPr lang="en-IE" dirty="0"/>
              <a:t>in a different country</a:t>
            </a:r>
          </a:p>
          <a:p>
            <a:pPr marL="0" indent="0">
              <a:buNone/>
            </a:pPr>
            <a:r>
              <a:rPr lang="en-IE" dirty="0"/>
              <a:t>• Catholics organised a </a:t>
            </a:r>
            <a:r>
              <a:rPr lang="en-IE" dirty="0" smtClean="0"/>
              <a:t>series of </a:t>
            </a:r>
            <a:r>
              <a:rPr lang="en-IE" dirty="0"/>
              <a:t>religious events to</a:t>
            </a:r>
          </a:p>
          <a:p>
            <a:pPr marL="0" indent="0">
              <a:buNone/>
            </a:pPr>
            <a:r>
              <a:rPr lang="en-IE" dirty="0"/>
              <a:t>celebrate the presence </a:t>
            </a:r>
            <a:r>
              <a:rPr lang="en-IE" dirty="0" smtClean="0"/>
              <a:t>of </a:t>
            </a:r>
            <a:r>
              <a:rPr lang="en-IE" u="sng" dirty="0" smtClean="0"/>
              <a:t>Christ </a:t>
            </a:r>
            <a:r>
              <a:rPr lang="en-IE" u="sng" dirty="0"/>
              <a:t>in the </a:t>
            </a:r>
            <a:r>
              <a:rPr lang="en-IE" u="sng" dirty="0" smtClean="0"/>
              <a:t>Eucharist (Communion</a:t>
            </a:r>
            <a:r>
              <a:rPr lang="en-IE" u="sng" dirty="0"/>
              <a:t>)</a:t>
            </a:r>
          </a:p>
          <a:p>
            <a:pPr marL="0" indent="0">
              <a:buNone/>
            </a:pPr>
            <a:r>
              <a:rPr lang="en-IE" dirty="0"/>
              <a:t>• Masses, </a:t>
            </a:r>
            <a:r>
              <a:rPr lang="en-IE" dirty="0" smtClean="0"/>
              <a:t>processions, conferences </a:t>
            </a:r>
            <a:r>
              <a:rPr lang="en-IE" dirty="0"/>
              <a:t>and receptions</a:t>
            </a:r>
          </a:p>
          <a:p>
            <a:pPr marL="0" indent="0">
              <a:buNone/>
            </a:pPr>
            <a:r>
              <a:rPr lang="en-IE" dirty="0"/>
              <a:t>would be organised</a:t>
            </a:r>
          </a:p>
          <a:p>
            <a:pPr marL="0" indent="0">
              <a:buNone/>
            </a:pPr>
            <a:r>
              <a:rPr lang="en-IE" dirty="0"/>
              <a:t>• </a:t>
            </a:r>
            <a:r>
              <a:rPr lang="en-IE" u="sng" dirty="0"/>
              <a:t>Priests, </a:t>
            </a:r>
            <a:r>
              <a:rPr lang="en-IE" u="sng" dirty="0" smtClean="0"/>
              <a:t>Bishops and Cardinals </a:t>
            </a:r>
            <a:r>
              <a:rPr lang="en-IE" dirty="0"/>
              <a:t>and </a:t>
            </a:r>
            <a:r>
              <a:rPr lang="en-IE" dirty="0" smtClean="0"/>
              <a:t>would </a:t>
            </a:r>
            <a:r>
              <a:rPr lang="en-IE" dirty="0"/>
              <a:t>be invited to attend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solidFill>
                  <a:srgbClr val="FFFF00"/>
                </a:solidFill>
              </a:rPr>
              <a:t>What was the ‘Eucharistic</a:t>
            </a:r>
            <a:br>
              <a:rPr lang="en-IE" dirty="0">
                <a:solidFill>
                  <a:srgbClr val="FFFF00"/>
                </a:solidFill>
              </a:rPr>
            </a:br>
            <a:r>
              <a:rPr lang="en-IE" dirty="0">
                <a:solidFill>
                  <a:srgbClr val="FFFF00"/>
                </a:solidFill>
              </a:rPr>
              <a:t>Congress</a:t>
            </a:r>
            <a:r>
              <a:rPr lang="en-IE" dirty="0" smtClean="0">
                <a:solidFill>
                  <a:srgbClr val="FFFF00"/>
                </a:solidFill>
              </a:rPr>
              <a:t>’?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1929 was the </a:t>
            </a:r>
            <a:r>
              <a:rPr lang="en-IE" u="sng" dirty="0"/>
              <a:t>centenary of </a:t>
            </a:r>
            <a:r>
              <a:rPr lang="en-IE" u="sng" dirty="0" smtClean="0"/>
              <a:t>Catholic Emancipation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Vatican </a:t>
            </a:r>
            <a:r>
              <a:rPr lang="en-IE" dirty="0"/>
              <a:t>sent the 1st </a:t>
            </a:r>
            <a:r>
              <a:rPr lang="en-IE" u="sng" dirty="0"/>
              <a:t>Papal </a:t>
            </a:r>
            <a:r>
              <a:rPr lang="en-IE" u="sng" dirty="0" smtClean="0"/>
              <a:t>Nuncio (ambassador</a:t>
            </a:r>
            <a:r>
              <a:rPr lang="en-IE" u="sng" dirty="0"/>
              <a:t>) to </a:t>
            </a:r>
            <a:r>
              <a:rPr lang="en-IE" u="sng" dirty="0" smtClean="0"/>
              <a:t>Ireland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 smtClean="0"/>
              <a:t> C Na G government open </a:t>
            </a:r>
            <a:r>
              <a:rPr lang="en-IE" u="sng" dirty="0"/>
              <a:t>discussions with </a:t>
            </a:r>
            <a:r>
              <a:rPr lang="en-IE" u="sng" dirty="0" smtClean="0"/>
              <a:t>Vatican about </a:t>
            </a:r>
            <a:r>
              <a:rPr lang="en-IE" u="sng" dirty="0"/>
              <a:t>holding Congress in </a:t>
            </a:r>
            <a:r>
              <a:rPr lang="en-IE" u="sng" dirty="0" smtClean="0"/>
              <a:t>Ireland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u="sng" dirty="0" smtClean="0"/>
              <a:t>Pope </a:t>
            </a:r>
            <a:r>
              <a:rPr lang="en-IE" u="sng" dirty="0"/>
              <a:t>Pius XI (1922-1939) </a:t>
            </a:r>
            <a:r>
              <a:rPr lang="en-IE" u="sng" dirty="0" smtClean="0"/>
              <a:t>decides to </a:t>
            </a:r>
            <a:r>
              <a:rPr lang="en-IE" u="sng" dirty="0"/>
              <a:t>have the 31st </a:t>
            </a:r>
            <a:r>
              <a:rPr lang="en-IE" u="sng" dirty="0" smtClean="0"/>
              <a:t>Eucharistic Congress </a:t>
            </a:r>
            <a:r>
              <a:rPr lang="en-IE" u="sng" dirty="0"/>
              <a:t>in Ireland </a:t>
            </a:r>
            <a:r>
              <a:rPr lang="en-IE" dirty="0"/>
              <a:t>(1,500 </a:t>
            </a:r>
            <a:r>
              <a:rPr lang="en-IE" dirty="0" smtClean="0"/>
              <a:t>years after </a:t>
            </a:r>
            <a:r>
              <a:rPr lang="en-IE" dirty="0"/>
              <a:t>arrival of St. Patrick in 432 AD</a:t>
            </a:r>
            <a:r>
              <a:rPr lang="en-IE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www.youtube.com/watch?v=dKR7olqpL80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Why Ireland for 1932 congress? 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en-IE" dirty="0"/>
              <a:t>Preparation: </a:t>
            </a:r>
            <a:r>
              <a:rPr lang="en-IE" dirty="0" smtClean="0"/>
              <a:t>Retreats</a:t>
            </a:r>
            <a:r>
              <a:rPr lang="en-IE" dirty="0"/>
              <a:t>, </a:t>
            </a:r>
            <a:r>
              <a:rPr lang="en-IE" dirty="0" smtClean="0"/>
              <a:t>Cardinal </a:t>
            </a:r>
            <a:r>
              <a:rPr lang="en-IE" dirty="0"/>
              <a:t>Lauri’s arrival, Blackrock College garden party, </a:t>
            </a:r>
            <a:r>
              <a:rPr lang="en-IE" dirty="0" smtClean="0"/>
              <a:t>State </a:t>
            </a:r>
            <a:r>
              <a:rPr lang="en-IE" dirty="0"/>
              <a:t>banquet</a:t>
            </a:r>
          </a:p>
          <a:p>
            <a:endParaRPr lang="en-IE" dirty="0"/>
          </a:p>
          <a:p>
            <a:r>
              <a:rPr lang="en-IE" dirty="0"/>
              <a:t>Events of the Congress, 22-26 June</a:t>
            </a:r>
          </a:p>
          <a:p>
            <a:endParaRPr lang="en-IE" dirty="0"/>
          </a:p>
          <a:p>
            <a:r>
              <a:rPr lang="en-IE" dirty="0"/>
              <a:t>High point: Phoenix Park mass, 26 </a:t>
            </a:r>
            <a:r>
              <a:rPr lang="en-IE" dirty="0" smtClean="0"/>
              <a:t>June</a:t>
            </a:r>
          </a:p>
          <a:p>
            <a:endParaRPr lang="en-IE" dirty="0"/>
          </a:p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soundcloud.com/historymatters365/what-was-the-significance-of</a:t>
            </a:r>
            <a:r>
              <a:rPr lang="en-IE" dirty="0" smtClean="0"/>
              <a:t>  </a:t>
            </a:r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Timeline &amp; podcast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26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Eucharistic Congress Garden</a:t>
            </a:r>
            <a:br>
              <a:rPr lang="en-IE" dirty="0"/>
            </a:br>
            <a:r>
              <a:rPr lang="en-IE" dirty="0"/>
              <a:t>Party, June 1932.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98" y="1988840"/>
            <a:ext cx="4550942" cy="41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200" b="1" dirty="0">
                <a:solidFill>
                  <a:srgbClr val="FFFF00"/>
                </a:solidFill>
              </a:rPr>
              <a:t>Mass on O'Connell Bridge</a:t>
            </a:r>
            <a:br>
              <a:rPr lang="en-IE" sz="3200" b="1" dirty="0">
                <a:solidFill>
                  <a:srgbClr val="FFFF00"/>
                </a:solidFill>
              </a:rPr>
            </a:br>
            <a:r>
              <a:rPr lang="en-IE" sz="3200" b="1" dirty="0">
                <a:solidFill>
                  <a:srgbClr val="FFFF00"/>
                </a:solidFill>
              </a:rPr>
              <a:t>during the Eucharistic</a:t>
            </a:r>
            <a:br>
              <a:rPr lang="en-IE" sz="3200" b="1" dirty="0">
                <a:solidFill>
                  <a:srgbClr val="FFFF00"/>
                </a:solidFill>
              </a:rPr>
            </a:br>
            <a:r>
              <a:rPr lang="en-IE" sz="3200" b="1" dirty="0">
                <a:solidFill>
                  <a:srgbClr val="FFFF00"/>
                </a:solidFill>
              </a:rPr>
              <a:t>Congress, June 1932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26" y="1989138"/>
            <a:ext cx="546728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solidFill>
                  <a:srgbClr val="FFFF00"/>
                </a:solidFill>
              </a:rPr>
              <a:t>Pope Pius XI addresses the</a:t>
            </a:r>
            <a:br>
              <a:rPr lang="en-IE" dirty="0">
                <a:solidFill>
                  <a:srgbClr val="FFFF00"/>
                </a:solidFill>
              </a:rPr>
            </a:br>
            <a:r>
              <a:rPr lang="en-IE" dirty="0">
                <a:solidFill>
                  <a:srgbClr val="FFFF00"/>
                </a:solidFill>
              </a:rPr>
              <a:t>faithful, 26 June 1932.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9138"/>
            <a:ext cx="6120680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FFFF00"/>
                </a:solidFill>
              </a:rPr>
              <a:t>His eminence, Cardinal Lorenzo</a:t>
            </a:r>
            <a:br>
              <a:rPr lang="en-IE" b="1" dirty="0">
                <a:solidFill>
                  <a:srgbClr val="FFFF00"/>
                </a:solidFill>
              </a:rPr>
            </a:br>
            <a:r>
              <a:rPr lang="en-IE" b="1" dirty="0">
                <a:solidFill>
                  <a:srgbClr val="FFFF00"/>
                </a:solidFill>
              </a:rPr>
              <a:t>Lauri, Papal Legate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9139"/>
            <a:ext cx="6336704" cy="32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>
                <a:solidFill>
                  <a:srgbClr val="FFFF00"/>
                </a:solidFill>
                <a:hlinkClick r:id="rId3"/>
              </a:rPr>
              <a:t>https://</a:t>
            </a:r>
            <a:r>
              <a:rPr lang="en-IE" dirty="0" smtClean="0">
                <a:solidFill>
                  <a:srgbClr val="FFFF00"/>
                </a:solidFill>
                <a:hlinkClick r:id="rId3"/>
              </a:rPr>
              <a:t>www.youtube.com/watch?v=EaUlGKPHN4w</a:t>
            </a:r>
            <a:r>
              <a:rPr lang="en-IE" dirty="0" smtClean="0">
                <a:solidFill>
                  <a:srgbClr val="FFFF00"/>
                </a:solidFill>
              </a:rPr>
              <a:t> 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 smtClean="0"/>
              <a:t>Important to Free state government i.e. what it demonstrated 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Importance of Catholicism in Irish society &amp; power of church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New relationship between church &amp; state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Cultural identity for Ireland i.e. Irish language/poetry/plays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However….Led to new divisions….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FFFF00"/>
                </a:solidFill>
              </a:rPr>
              <a:t>Essay: Why was it significant/important to Irish life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en-IE" dirty="0" smtClean="0"/>
              <a:t>Planned by the IRB</a:t>
            </a:r>
          </a:p>
          <a:p>
            <a:r>
              <a:rPr lang="en-IE" dirty="0" smtClean="0"/>
              <a:t>Key Idea: </a:t>
            </a:r>
            <a:r>
              <a:rPr lang="en-IE" b="1" dirty="0" smtClean="0"/>
              <a:t>Use of Violence to achieve political aims</a:t>
            </a:r>
          </a:p>
          <a:p>
            <a:r>
              <a:rPr lang="en-IE" dirty="0" smtClean="0"/>
              <a:t>Question……Where do we see this today????</a:t>
            </a:r>
          </a:p>
          <a:p>
            <a:r>
              <a:rPr lang="en-IE" dirty="0" smtClean="0"/>
              <a:t>Key Person: </a:t>
            </a:r>
            <a:r>
              <a:rPr lang="en-IE" b="1" dirty="0" smtClean="0"/>
              <a:t>Padraig </a:t>
            </a:r>
            <a:r>
              <a:rPr lang="en-IE" b="1" dirty="0" err="1" smtClean="0"/>
              <a:t>Pearse</a:t>
            </a:r>
            <a:r>
              <a:rPr lang="en-IE" b="1" dirty="0" smtClean="0"/>
              <a:t>   </a:t>
            </a:r>
          </a:p>
          <a:p>
            <a:r>
              <a:rPr lang="en-IE" dirty="0" smtClean="0"/>
              <a:t>Key Idea: </a:t>
            </a:r>
            <a:r>
              <a:rPr lang="en-IE" b="1" dirty="0" smtClean="0"/>
              <a:t>The belief that spilling blood in pursuit of Irish Independence was an admirable and justifiable act</a:t>
            </a:r>
          </a:p>
          <a:p>
            <a:r>
              <a:rPr lang="en-IE" dirty="0" smtClean="0"/>
              <a:t>Agree or disagree….Why???</a:t>
            </a:r>
          </a:p>
          <a:p>
            <a:r>
              <a:rPr lang="en-IE" dirty="0" smtClean="0"/>
              <a:t>Where else do we see…”Blood sacrifice”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1916 Rising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33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r>
              <a:rPr lang="en-IE" dirty="0" smtClean="0"/>
              <a:t>Results of 1932 election gave FF a majority with 72 seats v C </a:t>
            </a:r>
            <a:r>
              <a:rPr lang="en-IE" dirty="0" err="1" smtClean="0"/>
              <a:t>na</a:t>
            </a:r>
            <a:r>
              <a:rPr lang="en-IE" dirty="0" smtClean="0"/>
              <a:t> G 57</a:t>
            </a:r>
          </a:p>
          <a:p>
            <a:r>
              <a:rPr lang="en-IE" dirty="0" smtClean="0"/>
              <a:t>FF became party in power and would stay in power until 1948</a:t>
            </a:r>
          </a:p>
          <a:p>
            <a:r>
              <a:rPr lang="en-IE" dirty="0" smtClean="0"/>
              <a:t>4 Big things</a:t>
            </a:r>
          </a:p>
          <a:p>
            <a:pPr marL="457200" indent="-457200">
              <a:buAutoNum type="arabicPeriod"/>
            </a:pPr>
            <a:r>
              <a:rPr lang="en-IE" dirty="0" smtClean="0"/>
              <a:t>Dismantling the Anglo-Irish Treaty - FP</a:t>
            </a:r>
          </a:p>
          <a:p>
            <a:pPr marL="457200" indent="-457200">
              <a:buAutoNum type="arabicPeriod"/>
            </a:pPr>
            <a:r>
              <a:rPr lang="en-IE" dirty="0" smtClean="0"/>
              <a:t>Economic War- Economy </a:t>
            </a:r>
          </a:p>
          <a:p>
            <a:pPr marL="457200" indent="-457200">
              <a:buAutoNum type="arabicPeriod"/>
            </a:pPr>
            <a:r>
              <a:rPr lang="en-IE" dirty="0" smtClean="0"/>
              <a:t>The Blue shirts &amp; IRA threats – Domestic policy</a:t>
            </a:r>
          </a:p>
          <a:p>
            <a:pPr marL="457200" indent="-457200">
              <a:buAutoNum type="arabicPeriod"/>
            </a:pPr>
            <a:r>
              <a:rPr lang="en-IE" dirty="0" smtClean="0"/>
              <a:t>Emergency 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dirty="0" err="1" smtClean="0">
                <a:solidFill>
                  <a:srgbClr val="FFFF00"/>
                </a:solidFill>
              </a:rPr>
              <a:t>Fianna</a:t>
            </a:r>
            <a:r>
              <a:rPr lang="en-IE" i="1" dirty="0" smtClean="0">
                <a:solidFill>
                  <a:srgbClr val="FFFF00"/>
                </a:solidFill>
              </a:rPr>
              <a:t> Fail in power in 1932-39</a:t>
            </a:r>
            <a:endParaRPr lang="en-IE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/>
              <a:t>Dismantling </a:t>
            </a:r>
            <a:r>
              <a:rPr lang="en-IE" dirty="0" smtClean="0"/>
              <a:t>the Anglo-Irish  Treaty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Abolishing the Senate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/>
              <a:t>The New Constitution </a:t>
            </a:r>
            <a:r>
              <a:rPr lang="en-IE" dirty="0" smtClean="0"/>
              <a:t>1937 </a:t>
            </a:r>
            <a:r>
              <a:rPr lang="en-IE" dirty="0"/>
              <a:t>– </a:t>
            </a:r>
            <a:r>
              <a:rPr lang="en-IE" dirty="0" err="1"/>
              <a:t>Bunreacht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hEireann</a:t>
            </a:r>
            <a:r>
              <a:rPr lang="en-IE" dirty="0"/>
              <a:t> </a:t>
            </a:r>
            <a:endParaRPr lang="en-IE" dirty="0" smtClean="0"/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Threat of </a:t>
            </a:r>
            <a:r>
              <a:rPr lang="en-IE" dirty="0" err="1" smtClean="0"/>
              <a:t>Blueshirts</a:t>
            </a:r>
            <a:r>
              <a:rPr lang="en-IE" dirty="0" smtClean="0"/>
              <a:t> &amp; eventually IRA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The Emergency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mcsweeneyhistory.weebly.com/20th-c-ireland-ff-in-power-1932-1948</a:t>
            </a:r>
            <a:r>
              <a:rPr lang="en-IE" dirty="0" smtClean="0"/>
              <a:t>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FF00"/>
                </a:solidFill>
              </a:rPr>
              <a:t>Domestic political developments/achievements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en-IE" dirty="0"/>
              <a:t>The New </a:t>
            </a:r>
            <a:r>
              <a:rPr lang="en-IE" dirty="0" smtClean="0"/>
              <a:t>Cabinet</a:t>
            </a:r>
          </a:p>
          <a:p>
            <a:r>
              <a:rPr lang="en-IE" dirty="0"/>
              <a:t>De Valera was now President of the Executive Council, but he also took on the role of Minister for External (foreign) Affairs</a:t>
            </a:r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FF00"/>
                </a:solidFill>
              </a:rPr>
              <a:t>Flanna Fail in power</a:t>
            </a:r>
            <a:endParaRPr lang="en-IE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69847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7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r>
              <a:rPr lang="en-IE" dirty="0" smtClean="0"/>
              <a:t>Sean </a:t>
            </a:r>
            <a:r>
              <a:rPr lang="en-IE" dirty="0" err="1"/>
              <a:t>MacEntee</a:t>
            </a:r>
            <a:r>
              <a:rPr lang="en-IE" dirty="0"/>
              <a:t> (Finance), </a:t>
            </a:r>
            <a:endParaRPr lang="en-IE" dirty="0" smtClean="0"/>
          </a:p>
          <a:p>
            <a:r>
              <a:rPr lang="en-IE" dirty="0"/>
              <a:t>He was assisted by Sean T O’Kelly as Vice President (and Local Government), </a:t>
            </a:r>
          </a:p>
          <a:p>
            <a:r>
              <a:rPr lang="en-IE" dirty="0"/>
              <a:t>Sean </a:t>
            </a:r>
            <a:r>
              <a:rPr lang="en-IE" dirty="0" err="1"/>
              <a:t>Lemass</a:t>
            </a:r>
            <a:r>
              <a:rPr lang="en-IE" dirty="0"/>
              <a:t> (Industry and Commerce),</a:t>
            </a:r>
          </a:p>
          <a:p>
            <a:r>
              <a:rPr lang="en-IE" dirty="0"/>
              <a:t>Frank Aiken (Defence), </a:t>
            </a:r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Also in the cabinet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5760640" cy="288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FFFF00"/>
                </a:solidFill>
              </a:rPr>
              <a:t>Foreign Policy = Anglo-Irish </a:t>
            </a:r>
            <a:r>
              <a:rPr lang="en-IE" b="1" dirty="0">
                <a:solidFill>
                  <a:srgbClr val="FFFF00"/>
                </a:solidFill>
              </a:rPr>
              <a:t>Relations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675"/>
            <a:ext cx="6984775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8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2929"/>
            <a:ext cx="8280920" cy="623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8350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"/>
            <a:ext cx="87849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0702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The Governor-General</a:t>
            </a:r>
            <a:br>
              <a:rPr lang="en-GB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Valera sought to reduce the importance of the position by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ignoring him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The King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had to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act on the advice of his cabinet ministers, and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dismissed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Mac Neill.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3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Domhnall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Ó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Buachalla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2281477" cy="3888431"/>
          </a:xfrm>
        </p:spPr>
      </p:pic>
    </p:spTree>
    <p:extLst>
      <p:ext uri="{BB962C8B-B14F-4D97-AF65-F5344CB8AC3E}">
        <p14:creationId xmlns:p14="http://schemas.microsoft.com/office/powerpoint/2010/main" val="41853757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Governor-General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Never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appeared in public and functioned only to sign legislation passed in the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Oireachtas.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The office was formally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abolished in 1937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0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6885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 dirty="0" smtClean="0"/>
              <a:t>Cultural Nationalism: i.e. GAA &amp; Gaelic League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Revived IRB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Split in Irish Volunteers over WW1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Britain in WW1: “ England’s difficulty is Irelands opportunity”</a:t>
            </a:r>
          </a:p>
          <a:p>
            <a:pPr marL="457200" indent="-457200">
              <a:buFont typeface="+mj-lt"/>
              <a:buAutoNum type="arabicPeriod"/>
            </a:pPr>
            <a:r>
              <a:rPr lang="en-IE" dirty="0" smtClean="0"/>
              <a:t>Blood sacrifice belief i.e. </a:t>
            </a:r>
            <a:r>
              <a:rPr lang="en-IE" dirty="0" err="1" smtClean="0"/>
              <a:t>Pearse</a:t>
            </a:r>
            <a:endParaRPr lang="en-IE" dirty="0" smtClean="0"/>
          </a:p>
          <a:p>
            <a:pPr marL="0" indent="0">
              <a:buNone/>
            </a:pPr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www.youtube.com/watch?time_continue=71&amp;v=Cew_ZLgi3Cc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Causes of the Rising	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4714453" cy="166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8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Privy Council and Senate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Since 1922, the judicial system had seen only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minor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District Courts, Circuit Courts, the High Court and Supreme Court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Privy Council and Senate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Another avenue of appeal for the Irish court system existed with the British Privy Council.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De Valera felt that this undermined the Free State legal system.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Privy Council and Senate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Used the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Statue of Westminster 1931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as means of abolition of Privy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Council to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the alarm of the British Secretary for the Dominions.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Privy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Council itself ruled in favour in 1935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for Free State to do this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Role of the Privy Council no longer mattered.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12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Privy Council and Senate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De Valera now sought to remove a major obstacle in the way of his reforms;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the Senate.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Senate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often delayed bills by 2 year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halt</a:t>
            </a:r>
            <a:r>
              <a:rPr lang="en-IE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Privy Council and Senate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1934 de Valera introduced a bill to abolish the Senate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He established a more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refined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Seneád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under the new constitution of 1937.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External Relations Act</a:t>
            </a:r>
            <a:b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King Edward VIII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relationship with an American divorcée,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Ms. Wallis Simpson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caused a constitutional crisis in Britain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Abdication on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11 December 1936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IE" sz="3200" b="1" dirty="0" smtClean="0"/>
              <a:t>Edward and Wallis Simpson</a:t>
            </a:r>
            <a:endParaRPr lang="en-IE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3491785" cy="4377201"/>
          </a:xfrm>
        </p:spPr>
      </p:pic>
    </p:spTree>
    <p:extLst>
      <p:ext uri="{BB962C8B-B14F-4D97-AF65-F5344CB8AC3E}">
        <p14:creationId xmlns:p14="http://schemas.microsoft.com/office/powerpoint/2010/main" val="41111340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External Relations Act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Valera now introduced new legislation in the Dáil;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Constitutional Amendment Act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and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External Relations Act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External Relations </a:t>
            </a:r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De Valera’s two acts would greatly change the relationship between the two countries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The Constitutional Amendment Act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would: 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‘delete from the constitution all mention of the King and of the representative of the crown whether under that title or under the title of governor-general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.’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External Relations Act</a:t>
            </a:r>
            <a:endParaRPr lang="en-IE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External Relations Act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would provide for the continued existence of diplomatic relations between the two countries.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This now cleared the way for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Bunreacht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hÉireann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1937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en-IE" dirty="0" smtClean="0"/>
              <a:t>Easter Sunday set as date by IRB</a:t>
            </a:r>
          </a:p>
          <a:p>
            <a:r>
              <a:rPr lang="en-IE" dirty="0" smtClean="0"/>
              <a:t>Roger Casement arranges 20000 rifles to be delivered from </a:t>
            </a:r>
            <a:r>
              <a:rPr lang="en-IE" b="1" dirty="0" smtClean="0"/>
              <a:t>Germany</a:t>
            </a:r>
            <a:r>
              <a:rPr lang="en-IE" dirty="0" smtClean="0"/>
              <a:t> on board the </a:t>
            </a:r>
            <a:r>
              <a:rPr lang="en-IE" i="1" dirty="0" err="1" smtClean="0"/>
              <a:t>Aud</a:t>
            </a:r>
            <a:endParaRPr lang="en-IE" i="1" dirty="0" smtClean="0"/>
          </a:p>
          <a:p>
            <a:r>
              <a:rPr lang="en-IE" dirty="0" err="1" smtClean="0"/>
              <a:t>Aud</a:t>
            </a:r>
            <a:r>
              <a:rPr lang="en-IE" dirty="0" smtClean="0"/>
              <a:t> landed in Kerry and was captured by British </a:t>
            </a:r>
          </a:p>
          <a:p>
            <a:r>
              <a:rPr lang="en-IE" dirty="0" smtClean="0"/>
              <a:t>Eoin </a:t>
            </a:r>
            <a:r>
              <a:rPr lang="en-IE" dirty="0" err="1" smtClean="0"/>
              <a:t>MacNeill</a:t>
            </a:r>
            <a:r>
              <a:rPr lang="en-IE" dirty="0" smtClean="0"/>
              <a:t> and Irish Volunteers were needed  - so IRB forge a document saying leaders of Volunteers would be arrested …</a:t>
            </a:r>
            <a:r>
              <a:rPr lang="en-IE" b="1" i="1" dirty="0" smtClean="0"/>
              <a:t>Castle Document</a:t>
            </a:r>
            <a:r>
              <a:rPr lang="en-IE" dirty="0" smtClean="0"/>
              <a:t>”</a:t>
            </a:r>
          </a:p>
          <a:p>
            <a:r>
              <a:rPr lang="en-IE" dirty="0" err="1" smtClean="0"/>
              <a:t>MacNeill</a:t>
            </a:r>
            <a:r>
              <a:rPr lang="en-IE" dirty="0" smtClean="0"/>
              <a:t> cancels Rising plans but IRB still decide to go ahead on the Easter Monday…Big mistake!! – Dublin only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Planning the Rising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16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Society and Economy</a:t>
            </a:r>
            <a:endParaRPr lang="en-IE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E" sz="3200" b="1" dirty="0" smtClean="0">
                <a:latin typeface="Times New Roman" pitchFamily="18" charset="0"/>
                <a:cs typeface="Times New Roman" pitchFamily="18" charset="0"/>
              </a:rPr>
              <a:t>The Economic War</a:t>
            </a:r>
          </a:p>
          <a:p>
            <a:pPr algn="just"/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E" sz="3200" b="1" dirty="0" smtClean="0">
                <a:latin typeface="Times New Roman" pitchFamily="18" charset="0"/>
                <a:cs typeface="Times New Roman" pitchFamily="18" charset="0"/>
              </a:rPr>
              <a:t>Agricultural Policy</a:t>
            </a:r>
          </a:p>
          <a:p>
            <a:pPr algn="just"/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E" sz="3200" b="1" dirty="0" smtClean="0">
                <a:latin typeface="Times New Roman" pitchFamily="18" charset="0"/>
                <a:cs typeface="Times New Roman" pitchFamily="18" charset="0"/>
              </a:rPr>
              <a:t>Industrial Policy</a:t>
            </a:r>
          </a:p>
          <a:p>
            <a:pPr algn="just"/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E" sz="3200" b="1" dirty="0" smtClean="0">
                <a:latin typeface="Times New Roman" pitchFamily="18" charset="0"/>
                <a:cs typeface="Times New Roman" pitchFamily="18" charset="0"/>
              </a:rPr>
              <a:t>Social Policy</a:t>
            </a:r>
            <a:endParaRPr lang="en-IE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Anglo-Irish Agreement 1938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the new Constitution in 1937,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Éire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as it now became known, was almost a republic.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British PM, Neville Chamberlain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was also eager to come to a new agreement with the Irish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Mutual desire to end the costly economic war.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Neville Chamberlain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02" y="2324100"/>
            <a:ext cx="2714409" cy="3508375"/>
          </a:xfrm>
        </p:spPr>
      </p:pic>
    </p:spTree>
    <p:extLst>
      <p:ext uri="{BB962C8B-B14F-4D97-AF65-F5344CB8AC3E}">
        <p14:creationId xmlns:p14="http://schemas.microsoft.com/office/powerpoint/2010/main" val="13226479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Anglo-Irish Agreement 1938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On 25 April 1938, </a:t>
            </a:r>
            <a:r>
              <a:rPr lang="en-GB" sz="3200" u="sng" dirty="0">
                <a:latin typeface="Times New Roman" pitchFamily="18" charset="0"/>
                <a:cs typeface="Times New Roman" pitchFamily="18" charset="0"/>
              </a:rPr>
              <a:t>three separate Anglo-Irish agreements were concluded; on finance, trade and defence. </a:t>
            </a:r>
            <a:endParaRPr lang="en-GB" sz="3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b="1" i="1" dirty="0">
                <a:latin typeface="Times New Roman" pitchFamily="18" charset="0"/>
                <a:cs typeface="Times New Roman" pitchFamily="18" charset="0"/>
              </a:rPr>
              <a:t>The defence agreement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saw the handing over of the so-called ‘treaty ports’ of </a:t>
            </a:r>
            <a:r>
              <a:rPr lang="en-GB" sz="3200" b="1" i="1" dirty="0">
                <a:latin typeface="Times New Roman" pitchFamily="18" charset="0"/>
                <a:cs typeface="Times New Roman" pitchFamily="18" charset="0"/>
              </a:rPr>
              <a:t>Lough </a:t>
            </a:r>
            <a:r>
              <a:rPr lang="en-GB" sz="3200" b="1" i="1" dirty="0" err="1">
                <a:latin typeface="Times New Roman" pitchFamily="18" charset="0"/>
                <a:cs typeface="Times New Roman" pitchFamily="18" charset="0"/>
              </a:rPr>
              <a:t>Swilly</a:t>
            </a:r>
            <a:r>
              <a:rPr lang="en-GB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i="1" dirty="0" err="1">
                <a:latin typeface="Times New Roman" pitchFamily="18" charset="0"/>
                <a:cs typeface="Times New Roman" pitchFamily="18" charset="0"/>
              </a:rPr>
              <a:t>Berehaven</a:t>
            </a:r>
            <a:r>
              <a:rPr lang="en-GB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3200" b="1" i="1" dirty="0">
                <a:latin typeface="Times New Roman" pitchFamily="18" charset="0"/>
                <a:cs typeface="Times New Roman" pitchFamily="18" charset="0"/>
              </a:rPr>
              <a:t> Queenstown</a:t>
            </a: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(Cobh) to the Irish.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Anglo-Irish Agreement 1938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The Trade Agreement-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The Irish government would pay a once off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payment of £10m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in settlement of outstanding claims between the two countries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Tariffs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placed on each other during the economic war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would now be lifted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1937 Constitution</a:t>
            </a:r>
            <a:r>
              <a:rPr lang="en-IE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E" sz="3200" dirty="0">
                <a:latin typeface="Times New Roman" pitchFamily="18" charset="0"/>
                <a:cs typeface="Times New Roman" pitchFamily="18" charset="0"/>
              </a:rPr>
            </a:br>
            <a:endParaRPr lang="en-I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was drawn up and debated from March to May and brought to the nation under a referendum in June resulting in 685,105 for and 526,945 against.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 close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December 1937 the Constitution Bill came into effect with the main articles being:</a:t>
            </a:r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1937 Constitution</a:t>
            </a:r>
            <a:r>
              <a:rPr lang="en-IE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E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IE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0" indent="-571500" algn="just">
              <a:buAutoNum type="romanL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name of the Irish Free State would be changed to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Eire.</a:t>
            </a:r>
            <a:r>
              <a:rPr lang="en-IE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lvl="0" indent="-571500" algn="just">
              <a:buAutoNum type="romanL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Articles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 &amp; 3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related to Ireland as the island of Ireland and its surrounding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territories, claims to both North and South.</a:t>
            </a:r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1937 Constitution</a:t>
            </a:r>
            <a:r>
              <a:rPr lang="en-IE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E" sz="3200" dirty="0">
                <a:latin typeface="Times New Roman" pitchFamily="18" charset="0"/>
                <a:cs typeface="Times New Roman" pitchFamily="18" charset="0"/>
              </a:rPr>
            </a:br>
            <a:endParaRPr lang="en-I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(vi) Article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44 placed a special standing for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Catholic Church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society.</a:t>
            </a:r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1937 constitution can be seen as perhaps De Valera’s long-lasting contribution to the State.</a:t>
            </a:r>
            <a:endParaRPr lang="en-IE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680520"/>
          </a:xfrm>
        </p:spPr>
        <p:txBody>
          <a:bodyPr>
            <a:normAutofit lnSpcReduction="10000"/>
          </a:bodyPr>
          <a:lstStyle/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www.youtube.com/watch?time_continue=200&amp;v=UseZIQ5UlU8</a:t>
            </a:r>
            <a:r>
              <a:rPr lang="en-IE" dirty="0" smtClean="0"/>
              <a:t> 242- </a:t>
            </a:r>
          </a:p>
          <a:p>
            <a:r>
              <a:rPr lang="en-IE" dirty="0" smtClean="0"/>
              <a:t>Irelands stance:  Neutral </a:t>
            </a:r>
          </a:p>
          <a:p>
            <a:r>
              <a:rPr lang="en-IE" dirty="0" smtClean="0"/>
              <a:t>Why? </a:t>
            </a:r>
          </a:p>
          <a:p>
            <a:r>
              <a:rPr lang="en-IE" dirty="0"/>
              <a:t>1. A desire to remain neutral from international </a:t>
            </a:r>
            <a:r>
              <a:rPr lang="en-IE" dirty="0" smtClean="0"/>
              <a:t>conflicts – </a:t>
            </a:r>
            <a:r>
              <a:rPr lang="en-IE" b="1" dirty="0" smtClean="0"/>
              <a:t>League of nations experience </a:t>
            </a:r>
          </a:p>
          <a:p>
            <a:r>
              <a:rPr lang="en-IE" dirty="0" smtClean="0"/>
              <a:t>2. Lack </a:t>
            </a:r>
            <a:r>
              <a:rPr lang="en-IE" dirty="0"/>
              <a:t>of military strength </a:t>
            </a:r>
            <a:r>
              <a:rPr lang="en-IE" dirty="0" smtClean="0"/>
              <a:t> - </a:t>
            </a:r>
            <a:r>
              <a:rPr lang="en-IE" b="1" dirty="0" smtClean="0"/>
              <a:t>Self protection</a:t>
            </a:r>
          </a:p>
          <a:p>
            <a:r>
              <a:rPr lang="en-IE" dirty="0" smtClean="0"/>
              <a:t>3. Desire </a:t>
            </a:r>
            <a:r>
              <a:rPr lang="en-IE" dirty="0"/>
              <a:t>to emphasise Ireland's independence from </a:t>
            </a:r>
            <a:r>
              <a:rPr lang="en-IE" dirty="0" smtClean="0"/>
              <a:t>Britain – </a:t>
            </a:r>
            <a:r>
              <a:rPr lang="en-IE" b="1" dirty="0" smtClean="0"/>
              <a:t>Ultimate test </a:t>
            </a:r>
            <a:endParaRPr lang="en-IE" dirty="0" smtClean="0"/>
          </a:p>
          <a:p>
            <a:r>
              <a:rPr lang="en-IE" dirty="0" smtClean="0"/>
              <a:t>4. While partition existed Ireland would not support Britain – </a:t>
            </a:r>
            <a:r>
              <a:rPr lang="en-IE" b="1" dirty="0" smtClean="0"/>
              <a:t>Fully Independent Ireland aim</a:t>
            </a:r>
          </a:p>
          <a:p>
            <a:r>
              <a:rPr lang="en-IE" b="1" dirty="0" smtClean="0"/>
              <a:t>Key Concepts = Neutrality &amp; Sovereignty </a:t>
            </a:r>
            <a:endParaRPr lang="en-IE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solidFill>
                  <a:srgbClr val="FFFF00"/>
                </a:solidFill>
              </a:rPr>
              <a:t>Ireland during the Emergency 1939-45</a:t>
            </a:r>
            <a:endParaRPr lang="en-I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en-IE" dirty="0" smtClean="0"/>
              <a:t>Ireland declared itself Neutral on day war broke out</a:t>
            </a:r>
          </a:p>
          <a:p>
            <a:r>
              <a:rPr lang="en-IE" b="1" dirty="0" smtClean="0"/>
              <a:t>Emergency Powers Act </a:t>
            </a:r>
            <a:r>
              <a:rPr lang="en-IE" dirty="0" smtClean="0"/>
              <a:t>– gave Ireland authority to do this – allowed Ireland to </a:t>
            </a:r>
            <a:r>
              <a:rPr lang="en-IE" u="sng" dirty="0" smtClean="0"/>
              <a:t>make decisions </a:t>
            </a:r>
            <a:r>
              <a:rPr lang="en-IE" dirty="0" smtClean="0"/>
              <a:t>relating to its public safety</a:t>
            </a:r>
          </a:p>
          <a:p>
            <a:r>
              <a:rPr lang="en-IE" dirty="0" smtClean="0"/>
              <a:t>Return of Treaty ports in </a:t>
            </a:r>
            <a:r>
              <a:rPr lang="en-IE" b="1" dirty="0" smtClean="0"/>
              <a:t>1938 Anglo –Irish a</a:t>
            </a:r>
            <a:r>
              <a:rPr lang="en-IE" dirty="0" smtClean="0"/>
              <a:t>greement allowed Ireland to be neutral</a:t>
            </a:r>
          </a:p>
          <a:p>
            <a:r>
              <a:rPr lang="en-IE" dirty="0" smtClean="0"/>
              <a:t>Britain was even considering giving Ireland unification (get rid of border) to get their assistance in War—Why?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FFFF00"/>
                </a:solidFill>
              </a:rPr>
              <a:t>Neutrality</a:t>
            </a:r>
            <a:endParaRPr lang="en-I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1148</TotalTime>
  <Words>4839</Words>
  <Application>Microsoft Office PowerPoint</Application>
  <PresentationFormat>On-screen Show (4:3)</PresentationFormat>
  <Paragraphs>548</Paragraphs>
  <Slides>103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103</vt:i4>
      </vt:variant>
    </vt:vector>
  </HeadingPairs>
  <TitlesOfParts>
    <vt:vector size="105" baseType="lpstr">
      <vt:lpstr>Waveform</vt:lpstr>
      <vt:lpstr>Austin</vt:lpstr>
      <vt:lpstr>The Pursuit of Sovereignty: Ireland 1912-1949</vt:lpstr>
      <vt:lpstr>Ireland &amp; Home Rule Question…1912-1916</vt:lpstr>
      <vt:lpstr>PowerPoint Presentation</vt:lpstr>
      <vt:lpstr>Unionist Campaign against HR</vt:lpstr>
      <vt:lpstr>Nationalist Response…</vt:lpstr>
      <vt:lpstr>Essay Question</vt:lpstr>
      <vt:lpstr>The 1916 Rising</vt:lpstr>
      <vt:lpstr>Causes of the Rising </vt:lpstr>
      <vt:lpstr>Planning the Rising</vt:lpstr>
      <vt:lpstr>The Rising in action…. </vt:lpstr>
      <vt:lpstr>Aftermath of the rising</vt:lpstr>
      <vt:lpstr>Essay Question  </vt:lpstr>
      <vt:lpstr>PowerPoint Presentation</vt:lpstr>
      <vt:lpstr>Rise of Sinn Fein</vt:lpstr>
      <vt:lpstr>Sinn Fein</vt:lpstr>
      <vt:lpstr>Sinn Fein’s rie..Why??</vt:lpstr>
      <vt:lpstr>Irish Convention: Failure</vt:lpstr>
      <vt:lpstr>Conscription Crisis</vt:lpstr>
      <vt:lpstr>GERMAN PLOT</vt:lpstr>
      <vt:lpstr>War of Independence 1919-21</vt:lpstr>
      <vt:lpstr>First Dail</vt:lpstr>
      <vt:lpstr>The War 1919-21</vt:lpstr>
      <vt:lpstr>The War 1919-21</vt:lpstr>
      <vt:lpstr>PowerPoint Presentation</vt:lpstr>
      <vt:lpstr>Peace </vt:lpstr>
      <vt:lpstr>Anglo Irish Treaty</vt:lpstr>
      <vt:lpstr>Preliminary Negotiations</vt:lpstr>
      <vt:lpstr>Offer &amp; counter offer</vt:lpstr>
      <vt:lpstr>Delegations…</vt:lpstr>
      <vt:lpstr>Britain</vt:lpstr>
      <vt:lpstr>Main Issues</vt:lpstr>
      <vt:lpstr>What was Ireland’s strategy</vt:lpstr>
      <vt:lpstr>Revisit questions </vt:lpstr>
      <vt:lpstr>The Negotiations….</vt:lpstr>
      <vt:lpstr>The Negotiations….</vt:lpstr>
      <vt:lpstr>Terms of the Treaty</vt:lpstr>
      <vt:lpstr>Treaty Debate in Ireland: 14 December 1921 – January 7 1922</vt:lpstr>
      <vt:lpstr>Arguments for Rejecting</vt:lpstr>
      <vt:lpstr>The Vote and outcome</vt:lpstr>
      <vt:lpstr>ESSAY TITLE</vt:lpstr>
      <vt:lpstr>To what extent was the Anglo Irish Treaty Responsible for the Irish Civil War</vt:lpstr>
      <vt:lpstr>Causes of Irish Civil War</vt:lpstr>
      <vt:lpstr>Causes of Irish Civil War</vt:lpstr>
      <vt:lpstr>IRISH CIVIL WAR 1922-23</vt:lpstr>
      <vt:lpstr>PowerPoint Presentation</vt:lpstr>
      <vt:lpstr>The War in Action</vt:lpstr>
      <vt:lpstr>The War in Action</vt:lpstr>
      <vt:lpstr>Impact/Results of Irish Civil War</vt:lpstr>
      <vt:lpstr>Homework Questions</vt:lpstr>
      <vt:lpstr>Essay</vt:lpstr>
      <vt:lpstr>The Irish Free State 1923-32 - Overview</vt:lpstr>
      <vt:lpstr>Irish Free State 1923-32 – C na G in power</vt:lpstr>
      <vt:lpstr>PowerPoint Presentation</vt:lpstr>
      <vt:lpstr>PowerPoint Presentation</vt:lpstr>
      <vt:lpstr>Domestic achievements/State Building</vt:lpstr>
      <vt:lpstr>Foreign Policy – &amp;  Relations with Britain</vt:lpstr>
      <vt:lpstr>Threats to the Irish Free State</vt:lpstr>
      <vt:lpstr>PowerPoint Presentation</vt:lpstr>
      <vt:lpstr>PEQ</vt:lpstr>
      <vt:lpstr>Reasons for Decline of C na G (Take Down)</vt:lpstr>
      <vt:lpstr>Fianna Fail in power 1932-39 – Eucharistic Congress</vt:lpstr>
      <vt:lpstr>What was the ‘Eucharistic Congress’?</vt:lpstr>
      <vt:lpstr>Why Ireland for 1932 congress? </vt:lpstr>
      <vt:lpstr>Timeline &amp; podcast</vt:lpstr>
      <vt:lpstr>Eucharistic Congress Garden Party, June 1932.</vt:lpstr>
      <vt:lpstr>Mass on O'Connell Bridge during the Eucharistic Congress, June 1932</vt:lpstr>
      <vt:lpstr>Pope Pius XI addresses the faithful, 26 June 1932.</vt:lpstr>
      <vt:lpstr>His eminence, Cardinal Lorenzo Lauri, Papal Legate</vt:lpstr>
      <vt:lpstr>Essay: Why was it significant/important to Irish life</vt:lpstr>
      <vt:lpstr>Fianna Fail in power in 1932-39</vt:lpstr>
      <vt:lpstr>Domestic political developments/achievements</vt:lpstr>
      <vt:lpstr>Flanna Fail in power</vt:lpstr>
      <vt:lpstr>Also in the cabinet</vt:lpstr>
      <vt:lpstr>Foreign Policy = Anglo-Irish Relations</vt:lpstr>
      <vt:lpstr>PowerPoint Presentation</vt:lpstr>
      <vt:lpstr>PowerPoint Presentation</vt:lpstr>
      <vt:lpstr>The Governor-General </vt:lpstr>
      <vt:lpstr>Domhnall Ó Buachalla</vt:lpstr>
      <vt:lpstr>The Governor-General</vt:lpstr>
      <vt:lpstr>The Privy Council and Senate </vt:lpstr>
      <vt:lpstr>The Privy Council and Senate </vt:lpstr>
      <vt:lpstr>The Privy Council and Senate</vt:lpstr>
      <vt:lpstr>The Privy Council and Senate</vt:lpstr>
      <vt:lpstr>The Privy Council and Senate</vt:lpstr>
      <vt:lpstr>The External Relations Act </vt:lpstr>
      <vt:lpstr>Edward and Wallis Simpson</vt:lpstr>
      <vt:lpstr>The External Relations Act </vt:lpstr>
      <vt:lpstr>The External Relations Act </vt:lpstr>
      <vt:lpstr>The External Relations Act</vt:lpstr>
      <vt:lpstr>Society and Economy</vt:lpstr>
      <vt:lpstr>Anglo-Irish Agreement 1938 </vt:lpstr>
      <vt:lpstr>Neville Chamberlain</vt:lpstr>
      <vt:lpstr>Anglo-Irish Agreement 1938</vt:lpstr>
      <vt:lpstr>Anglo-Irish Agreement 1938</vt:lpstr>
      <vt:lpstr>The 1937 Constitution </vt:lpstr>
      <vt:lpstr>The 1937 Constitution </vt:lpstr>
      <vt:lpstr>The 1937 Constitution </vt:lpstr>
      <vt:lpstr>Ireland during the Emergency 1939-45</vt:lpstr>
      <vt:lpstr>Neutrality</vt:lpstr>
      <vt:lpstr>How Neutral is Neutral?</vt:lpstr>
      <vt:lpstr>How Neutral is Neutral?</vt:lpstr>
      <vt:lpstr>Threats to Neutrality </vt:lpstr>
      <vt:lpstr>Impact of Neutrality</vt:lpstr>
    </vt:vector>
  </TitlesOfParts>
  <Company>St Peters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Pursuit of Sovereignty: Ireland 1912-1949</dc:title>
  <dc:creator>teachers</dc:creator>
  <cp:lastModifiedBy>teachers</cp:lastModifiedBy>
  <cp:revision>92</cp:revision>
  <dcterms:created xsi:type="dcterms:W3CDTF">2017-08-30T07:02:16Z</dcterms:created>
  <dcterms:modified xsi:type="dcterms:W3CDTF">2017-11-20T10:34:08Z</dcterms:modified>
</cp:coreProperties>
</file>