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06" r:id="rId9"/>
    <p:sldId id="307" r:id="rId10"/>
    <p:sldId id="269" r:id="rId11"/>
    <p:sldId id="272" r:id="rId12"/>
    <p:sldId id="267" r:id="rId13"/>
    <p:sldId id="274" r:id="rId14"/>
    <p:sldId id="270" r:id="rId15"/>
    <p:sldId id="271" r:id="rId16"/>
    <p:sldId id="273" r:id="rId17"/>
    <p:sldId id="316" r:id="rId18"/>
    <p:sldId id="275" r:id="rId19"/>
    <p:sldId id="276" r:id="rId20"/>
    <p:sldId id="308" r:id="rId21"/>
    <p:sldId id="264" r:id="rId22"/>
    <p:sldId id="265" r:id="rId23"/>
    <p:sldId id="266" r:id="rId24"/>
    <p:sldId id="268" r:id="rId25"/>
    <p:sldId id="277" r:id="rId26"/>
    <p:sldId id="278" r:id="rId27"/>
    <p:sldId id="280" r:id="rId28"/>
    <p:sldId id="281" r:id="rId29"/>
    <p:sldId id="283" r:id="rId30"/>
    <p:sldId id="282" r:id="rId31"/>
    <p:sldId id="310" r:id="rId32"/>
    <p:sldId id="285" r:id="rId33"/>
    <p:sldId id="284" r:id="rId34"/>
    <p:sldId id="286" r:id="rId35"/>
    <p:sldId id="287" r:id="rId36"/>
    <p:sldId id="288" r:id="rId37"/>
    <p:sldId id="317" r:id="rId38"/>
    <p:sldId id="318" r:id="rId39"/>
    <p:sldId id="289" r:id="rId40"/>
    <p:sldId id="290" r:id="rId41"/>
    <p:sldId id="292" r:id="rId42"/>
    <p:sldId id="293" r:id="rId43"/>
    <p:sldId id="294" r:id="rId44"/>
    <p:sldId id="295" r:id="rId45"/>
    <p:sldId id="291" r:id="rId46"/>
    <p:sldId id="296" r:id="rId47"/>
    <p:sldId id="297" r:id="rId48"/>
    <p:sldId id="298" r:id="rId49"/>
    <p:sldId id="300" r:id="rId50"/>
    <p:sldId id="301" r:id="rId51"/>
    <p:sldId id="302" r:id="rId52"/>
    <p:sldId id="313" r:id="rId53"/>
    <p:sldId id="311" r:id="rId54"/>
    <p:sldId id="312" r:id="rId55"/>
    <p:sldId id="314" r:id="rId56"/>
    <p:sldId id="304" r:id="rId57"/>
    <p:sldId id="303" r:id="rId58"/>
    <p:sldId id="305" r:id="rId59"/>
    <p:sldId id="315" r:id="rId60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9" autoAdjust="0"/>
    <p:restoredTop sz="86370" autoAdjust="0"/>
  </p:normalViewPr>
  <p:slideViewPr>
    <p:cSldViewPr>
      <p:cViewPr varScale="1">
        <p:scale>
          <a:sx n="108" d="100"/>
          <a:sy n="108" d="100"/>
        </p:scale>
        <p:origin x="4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468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14022-82FC-48DD-97AF-430EA8AE6E29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ACCB3-E52D-4BC8-A3FD-F3B7DA383D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068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ACCB3-E52D-4BC8-A3FD-F3B7DA383D19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96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2BD2A2C-50FA-4BD1-A3FD-D6A0023DC1AA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6481CFD-47F2-4FE8-AC07-4670931D4C7B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35.png"/><Relationship Id="rId10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8AW9BRphH4w&amp;index=53&amp;list=PL4bn0pCEuAfW18Yrd8-5u9fOC3cEbge5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tB1_uq4s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96S9vwHzI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historyonline.com/whotube-2/auschwitz-birkenaudrone.html" TargetMode="External"/><Relationship Id="rId2" Type="http://schemas.openxmlformats.org/officeDocument/2006/relationships/hyperlink" Target="https://www.youtube.com/watch?v=OD8QNF_2QqQ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CXSuaOozDE&amp;index=82&amp;list=PL4bn0pCEuAfW18Yrd8-5u9fOC3cEbge5z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vDFsxjaPa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85ggZSHMw" TargetMode="External"/><Relationship Id="rId2" Type="http://schemas.openxmlformats.org/officeDocument/2006/relationships/hyperlink" Target="https://www.youtube.com/watch?v=bxIsVYdB0l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www.youtube.com/watch?v=OPcRfzRtM9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ez5G1khwTo&amp;ebc=ANyPxKoKVv4ncYZYalGUP28vcVuknpcTu9S-o0W9EanPIMCsR1-hfqHS8FZDpHbWgo5T-zhnmH3OJWGbHMOk-8u6H_a9hDBz4w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VqziNV7dGY&amp;index=15&amp;list=PL4bn0pCEuAfW18Yrd8-5u9fOC3cEbge5z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www.youtube.com/watch?v=Y5SCwBLvEqw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www.youtube.com/watch?v=t44SbOyjEU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hyperlink" Target="http://www.inetours.com/DC/photos/Korean-Mem-squad.html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74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Big Question: Democracy or Dictatorship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Democracy: The people are </a:t>
            </a:r>
            <a:r>
              <a:rPr lang="en-IE" sz="2400" b="1" dirty="0"/>
              <a:t>free to choose </a:t>
            </a:r>
            <a:r>
              <a:rPr lang="en-IE" sz="2400" dirty="0"/>
              <a:t>their own government in an election</a:t>
            </a:r>
          </a:p>
          <a:p>
            <a:r>
              <a:rPr lang="en-IE" sz="2400" dirty="0"/>
              <a:t>Dictatorship: </a:t>
            </a:r>
            <a:r>
              <a:rPr lang="en-IE" sz="2400" b="1" dirty="0"/>
              <a:t>Ruled by a single person or party </a:t>
            </a:r>
            <a:r>
              <a:rPr lang="en-IE" sz="2400" dirty="0"/>
              <a:t>i.e. Hitler. Laws can be passed </a:t>
            </a:r>
            <a:r>
              <a:rPr lang="en-IE" sz="2400" u="sng" dirty="0"/>
              <a:t>without votes </a:t>
            </a:r>
            <a:r>
              <a:rPr lang="en-IE" sz="2400" dirty="0"/>
              <a:t>&amp; strict </a:t>
            </a:r>
            <a:r>
              <a:rPr lang="en-IE" sz="2400" b="1" dirty="0"/>
              <a:t>censorship</a:t>
            </a:r>
            <a:r>
              <a:rPr lang="en-IE" sz="2400" dirty="0"/>
              <a:t> is imposed</a:t>
            </a:r>
          </a:p>
          <a:p>
            <a:endParaRPr lang="en-IE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7"/>
            <a:ext cx="7344816" cy="23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600" dirty="0"/>
              <a:t>DICTATORSHIPS: Censorship/Propaganda was central to both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FASCISM: Strong government led by a </a:t>
            </a:r>
            <a:r>
              <a:rPr lang="en-IE" sz="2400" u="sng" dirty="0"/>
              <a:t>dictator</a:t>
            </a:r>
            <a:r>
              <a:rPr lang="en-IE" sz="2400" dirty="0"/>
              <a:t>, believed in nationalism &amp; </a:t>
            </a:r>
            <a:r>
              <a:rPr lang="en-IE" sz="2400" u="sng" dirty="0"/>
              <a:t>private ownership</a:t>
            </a:r>
            <a:r>
              <a:rPr lang="en-IE" sz="2400" dirty="0"/>
              <a:t> of companies &amp; land and </a:t>
            </a:r>
            <a:r>
              <a:rPr lang="en-IE" sz="2400" u="sng" dirty="0"/>
              <a:t>control of press </a:t>
            </a:r>
            <a:r>
              <a:rPr lang="en-IE" sz="2400" dirty="0"/>
              <a:t>– </a:t>
            </a:r>
            <a:r>
              <a:rPr lang="en-IE" sz="2400" u="sng" dirty="0"/>
              <a:t>anti-communis</a:t>
            </a:r>
            <a:r>
              <a:rPr lang="en-IE" sz="2400" dirty="0"/>
              <a:t>t</a:t>
            </a: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IE" sz="2400" dirty="0"/>
              <a:t>COMMUNISM: The state (dictator) </a:t>
            </a:r>
            <a:r>
              <a:rPr lang="en-IE" sz="2400" u="sng" dirty="0"/>
              <a:t>controls all land and power</a:t>
            </a:r>
            <a:r>
              <a:rPr lang="en-IE" sz="2400" dirty="0"/>
              <a:t>, for the good of the people, to make everybody equal (Russia under Lenin/Stalin)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7272808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144000" cy="33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314"/>
            <a:ext cx="9144000" cy="325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9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Recap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b="1" dirty="0"/>
              <a:t>Which treaty formally ended World War 1? </a:t>
            </a:r>
          </a:p>
          <a:p>
            <a:r>
              <a:rPr lang="en-IE" sz="2400" b="1" dirty="0"/>
              <a:t>Was it fair or unfair on Germany? </a:t>
            </a:r>
          </a:p>
          <a:p>
            <a:r>
              <a:rPr lang="en-IE" sz="2400" b="1" dirty="0"/>
              <a:t>Name one thing Germany had to do as a result of treaty </a:t>
            </a:r>
          </a:p>
          <a:p>
            <a:r>
              <a:rPr lang="en-IE" sz="2400" b="1" dirty="0"/>
              <a:t>Name another Name one more……….anyone?</a:t>
            </a:r>
          </a:p>
          <a:p>
            <a:r>
              <a:rPr lang="en-IE" sz="2400" b="1" dirty="0"/>
              <a:t>What was the League of Nations? </a:t>
            </a:r>
          </a:p>
          <a:p>
            <a:r>
              <a:rPr lang="en-IE" sz="2400" b="1" dirty="0"/>
              <a:t>What was the aim of the League </a:t>
            </a:r>
          </a:p>
          <a:p>
            <a:r>
              <a:rPr lang="en-IE" sz="2400" b="1" dirty="0"/>
              <a:t>Was it a success </a:t>
            </a:r>
          </a:p>
          <a:p>
            <a:pPr marL="64008" indent="0">
              <a:buNone/>
            </a:pPr>
            <a:endParaRPr lang="en-IE" sz="2000" dirty="0"/>
          </a:p>
          <a:p>
            <a:endParaRPr lang="en-IE" sz="2000" dirty="0"/>
          </a:p>
          <a:p>
            <a:endParaRPr lang="en-IE" sz="2000" dirty="0"/>
          </a:p>
          <a:p>
            <a:endParaRPr lang="en-IE" sz="1200" dirty="0"/>
          </a:p>
          <a:p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4050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u="sng" dirty="0"/>
              <a:t>Rise of Fascism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23" y="1887537"/>
            <a:ext cx="6193233" cy="485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7947"/>
            <a:ext cx="1871663" cy="44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39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Benito Mussolini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865828"/>
          </a:xfrm>
        </p:spPr>
        <p:txBody>
          <a:bodyPr/>
          <a:lstStyle/>
          <a:p>
            <a:r>
              <a:rPr lang="en-IE" dirty="0"/>
              <a:t>After WW1 Mussolini founded the </a:t>
            </a:r>
            <a:r>
              <a:rPr lang="en-IE" b="1" dirty="0" err="1"/>
              <a:t>Blackshirts</a:t>
            </a:r>
            <a:r>
              <a:rPr lang="en-IE" dirty="0"/>
              <a:t>, a Fascist party in Italy</a:t>
            </a:r>
          </a:p>
          <a:p>
            <a:r>
              <a:rPr lang="en-IE" dirty="0"/>
              <a:t>They rose to power because</a:t>
            </a:r>
          </a:p>
          <a:p>
            <a:pPr marL="578358" indent="-514350">
              <a:buAutoNum type="arabicPeriod"/>
            </a:pPr>
            <a:r>
              <a:rPr lang="en-IE" sz="2400" dirty="0"/>
              <a:t>Italian Economy  suffered badly during WW1</a:t>
            </a:r>
          </a:p>
          <a:p>
            <a:pPr marL="578358" indent="-514350">
              <a:buAutoNum type="arabicPeriod"/>
            </a:pPr>
            <a:r>
              <a:rPr lang="en-IE" sz="2400" dirty="0"/>
              <a:t>Businesses feared the growth &amp; spread of Communist in Italy &amp; wanted a strong leader to oppose it.</a:t>
            </a:r>
          </a:p>
          <a:p>
            <a:pPr marL="578358" indent="-514350">
              <a:buAutoNum type="arabicPeriod"/>
            </a:pPr>
            <a:endParaRPr lang="en-IE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28" y="490078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13176"/>
            <a:ext cx="1895475" cy="173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4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Benito Mussolini</a:t>
            </a:r>
            <a:endParaRPr lang="en-I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u="sng" dirty="0"/>
              <a:t>The Fascists got stronger as they used violence </a:t>
            </a:r>
            <a:r>
              <a:rPr lang="en-IE" sz="2400" dirty="0"/>
              <a:t>against their political enemies, </a:t>
            </a:r>
            <a:r>
              <a:rPr lang="en-IE" sz="2400" u="sng" dirty="0"/>
              <a:t>especially socialists</a:t>
            </a:r>
          </a:p>
          <a:p>
            <a:r>
              <a:rPr lang="en-IE" sz="2400" dirty="0"/>
              <a:t>The fascists (30,000) planned a </a:t>
            </a:r>
            <a:r>
              <a:rPr lang="en-IE" sz="2400" b="1" u="sng" dirty="0"/>
              <a:t>MARCH ON ROME </a:t>
            </a:r>
            <a:r>
              <a:rPr lang="en-IE" sz="2400" dirty="0"/>
              <a:t>in October 1922 – to demand a role in government</a:t>
            </a:r>
          </a:p>
          <a:p>
            <a:r>
              <a:rPr lang="en-IE" sz="2400" dirty="0"/>
              <a:t>King Victor Emanuel III did not want to use violence against the fascists &amp; did not want a bitter civil war so after negotiations </a:t>
            </a:r>
            <a:r>
              <a:rPr lang="en-IE" sz="2400" b="1" dirty="0"/>
              <a:t>Mussolini became PM</a:t>
            </a:r>
          </a:p>
          <a:p>
            <a:endParaRPr lang="en-IE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3925"/>
            <a:ext cx="2152650" cy="186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89104"/>
            <a:ext cx="295232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89104"/>
            <a:ext cx="2376264" cy="180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3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35CB-766E-41C9-B430-A7D73B69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</a:rPr>
              <a:t>Benito </a:t>
            </a:r>
            <a:r>
              <a:rPr lang="en-IE" sz="3600" dirty="0" err="1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</a:rPr>
              <a:t>Mussolini:Domestic</a:t>
            </a:r>
            <a:r>
              <a:rPr lang="en-IE" sz="3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</a:rPr>
              <a:t>/Political achievements - Account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D9409-F951-424F-9343-57E218F8E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/>
              <a:t>Mussolini used </a:t>
            </a:r>
            <a:r>
              <a:rPr lang="en-IE" sz="2800" u="sng" dirty="0"/>
              <a:t>Acerbo Law  - </a:t>
            </a:r>
            <a:r>
              <a:rPr lang="en-IE" sz="2800" dirty="0"/>
              <a:t>ensured fascist majority Gov.</a:t>
            </a:r>
          </a:p>
          <a:p>
            <a:r>
              <a:rPr lang="en-IE" sz="2800" u="sng" dirty="0"/>
              <a:t>All opposition political parties were </a:t>
            </a:r>
            <a:r>
              <a:rPr lang="en-IE" sz="2800" dirty="0"/>
              <a:t>banned</a:t>
            </a:r>
          </a:p>
          <a:p>
            <a:r>
              <a:rPr lang="en-IE" sz="2800" u="sng" dirty="0"/>
              <a:t>Autarky = </a:t>
            </a:r>
            <a:r>
              <a:rPr lang="en-IE" sz="2800" dirty="0"/>
              <a:t>sufficiency – </a:t>
            </a:r>
            <a:r>
              <a:rPr lang="en-IE" sz="2800" dirty="0">
                <a:solidFill>
                  <a:srgbClr val="FFFF00"/>
                </a:solidFill>
              </a:rPr>
              <a:t>Fascism</a:t>
            </a:r>
          </a:p>
          <a:p>
            <a:r>
              <a:rPr lang="en-IE" sz="2800" dirty="0"/>
              <a:t>He built a Hydro electric power station – Where did we see this before???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DDBAA-3A00-4E2A-8301-E7CF5305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97074"/>
            <a:ext cx="19716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BC7D5-716C-4509-B4FE-5ED50E06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797074"/>
            <a:ext cx="432048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>
                <a:solidFill>
                  <a:srgbClr val="FFFF00"/>
                </a:solidFill>
              </a:rPr>
              <a:t>Benito </a:t>
            </a:r>
            <a:r>
              <a:rPr lang="en-IE" sz="3600" dirty="0" err="1">
                <a:solidFill>
                  <a:srgbClr val="FFFF00"/>
                </a:solidFill>
              </a:rPr>
              <a:t>Mussolini:Domestic</a:t>
            </a:r>
            <a:r>
              <a:rPr lang="en-IE" sz="3600" dirty="0">
                <a:solidFill>
                  <a:srgbClr val="FFFF00"/>
                </a:solidFill>
              </a:rPr>
              <a:t>/Political achievements -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/>
          <a:lstStyle/>
          <a:p>
            <a:r>
              <a:rPr lang="en-IE" sz="1800" b="1" dirty="0"/>
              <a:t>Mussolini solved Italy’s economic problems by creating a </a:t>
            </a:r>
            <a:r>
              <a:rPr lang="en-IE" sz="1800" b="1" u="sng" dirty="0"/>
              <a:t>corporate state </a:t>
            </a:r>
          </a:p>
          <a:p>
            <a:r>
              <a:rPr lang="en-IE" sz="1800" b="1" dirty="0"/>
              <a:t>Unemployment was tackled by the building of </a:t>
            </a:r>
            <a:r>
              <a:rPr lang="en-IE" sz="1800" b="1" u="sng" dirty="0"/>
              <a:t>Autostrada (motorways) = created jobs</a:t>
            </a:r>
          </a:p>
          <a:p>
            <a:r>
              <a:rPr lang="en-IE" sz="1800" b="1" u="sng" dirty="0"/>
              <a:t>Also </a:t>
            </a:r>
            <a:r>
              <a:rPr lang="en-IE" sz="1800" b="1" u="sng" dirty="0">
                <a:solidFill>
                  <a:srgbClr val="FFFF00"/>
                </a:solidFill>
              </a:rPr>
              <a:t>Pontine Marshes  </a:t>
            </a:r>
            <a:r>
              <a:rPr lang="en-IE" sz="1800" b="1" dirty="0"/>
              <a:t>(outskirts of Rome)were drained &amp; built into agricultural land – created jobs</a:t>
            </a:r>
          </a:p>
          <a:p>
            <a:r>
              <a:rPr lang="en-IE" sz="1800" b="1" dirty="0"/>
              <a:t>He made historic peace between the state &amp; Catholic church  (50 year argument) by signing the </a:t>
            </a:r>
            <a:r>
              <a:rPr lang="en-IE" sz="1800" b="1" u="sng" dirty="0">
                <a:solidFill>
                  <a:srgbClr val="FFFF00"/>
                </a:solidFill>
              </a:rPr>
              <a:t>Lateran Treaty</a:t>
            </a:r>
          </a:p>
          <a:p>
            <a:r>
              <a:rPr lang="en-IE" sz="1800" b="1" u="sng" dirty="0"/>
              <a:t>Mussolini’s successes were not all that great but he used propaganda to over exaggerate them i.e. rewriting History books</a:t>
            </a:r>
          </a:p>
          <a:p>
            <a:endParaRPr lang="en-IE" sz="2000" b="1" u="sng" dirty="0"/>
          </a:p>
          <a:p>
            <a:endParaRPr lang="en-IE" sz="18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1208"/>
            <a:ext cx="1681686" cy="124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29100"/>
            <a:ext cx="2190750" cy="121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01208"/>
            <a:ext cx="3168352" cy="121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9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Mussolini: Foreign policy &amp; downfall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Mussolini wanted to build an </a:t>
            </a:r>
            <a:r>
              <a:rPr lang="en-IE" sz="2000" u="sng" dirty="0"/>
              <a:t>empir</a:t>
            </a:r>
            <a:r>
              <a:rPr lang="en-IE" sz="2000" dirty="0"/>
              <a:t>e so in 1935 he invaded </a:t>
            </a:r>
            <a:r>
              <a:rPr lang="en-IE" sz="2000" u="sng" dirty="0"/>
              <a:t>Abyssinia</a:t>
            </a:r>
            <a:r>
              <a:rPr lang="en-IE" sz="2000" dirty="0"/>
              <a:t> (Ethiopia)-</a:t>
            </a:r>
            <a:r>
              <a:rPr lang="en-IE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RESTORE ITALIAN PRIDE</a:t>
            </a:r>
          </a:p>
          <a:p>
            <a:r>
              <a:rPr lang="en-IE" sz="2000" dirty="0"/>
              <a:t>1936-1939 sent </a:t>
            </a:r>
            <a:r>
              <a:rPr lang="en-IE" sz="2000" u="sng" dirty="0"/>
              <a:t>50,000 troops to help </a:t>
            </a:r>
            <a:r>
              <a:rPr lang="en-IE" sz="2000" u="sng" dirty="0" err="1"/>
              <a:t>Genral</a:t>
            </a:r>
            <a:r>
              <a:rPr lang="en-IE" sz="2000" u="sng" dirty="0"/>
              <a:t> Franco </a:t>
            </a:r>
            <a:r>
              <a:rPr lang="en-IE" sz="2000" dirty="0"/>
              <a:t>in Spanish Civil War</a:t>
            </a:r>
          </a:p>
          <a:p>
            <a:r>
              <a:rPr lang="en-IE" sz="2000" dirty="0"/>
              <a:t>1936 – Mussolini made an Alliance with Adolf Hitler (</a:t>
            </a:r>
            <a:r>
              <a:rPr lang="en-IE" sz="2000" b="1" u="sng" dirty="0"/>
              <a:t>Rome-Berlin Axi</a:t>
            </a:r>
            <a:r>
              <a:rPr lang="en-IE" sz="2000" dirty="0"/>
              <a:t>s), later called </a:t>
            </a:r>
            <a:r>
              <a:rPr lang="en-IE" sz="2000" b="1" u="sng" dirty="0"/>
              <a:t>Pact of Ste</a:t>
            </a:r>
            <a:r>
              <a:rPr lang="en-IE" sz="2000" dirty="0"/>
              <a:t>el &amp; in 1940 Italy entered WWII on German side</a:t>
            </a:r>
          </a:p>
          <a:p>
            <a:r>
              <a:rPr lang="en-IE" sz="2000" dirty="0"/>
              <a:t>Pact  Biggest mistake for </a:t>
            </a:r>
            <a:r>
              <a:rPr lang="en-IE" sz="2000" dirty="0" err="1"/>
              <a:t>MussolinI</a:t>
            </a:r>
            <a:r>
              <a:rPr lang="en-IE" sz="2000" dirty="0"/>
              <a:t> as when Germany were defeated in 1945 Mussolini was captured &amp; killed By anti-fascists known as </a:t>
            </a:r>
            <a:r>
              <a:rPr lang="en-IE" sz="2000" b="1" dirty="0"/>
              <a:t>PARTISANS</a:t>
            </a:r>
          </a:p>
          <a:p>
            <a:pPr marL="64008" indent="0">
              <a:buNone/>
            </a:pPr>
            <a:endParaRPr lang="en-IE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9200"/>
            <a:ext cx="1728192" cy="127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1899"/>
            <a:ext cx="21907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13" y="4861900"/>
            <a:ext cx="1944216" cy="156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2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PEQ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Autofit/>
          </a:bodyPr>
          <a:lstStyle/>
          <a:p>
            <a:r>
              <a:rPr lang="en-IE" sz="1800" dirty="0"/>
              <a:t>Explain TWO of the following terms, in relation to Mussolini: (2015 HL)</a:t>
            </a:r>
          </a:p>
          <a:p>
            <a:pPr marL="64008" indent="0">
              <a:buNone/>
            </a:pPr>
            <a:r>
              <a:rPr lang="en-IE" sz="1800" dirty="0"/>
              <a:t>A.   </a:t>
            </a:r>
            <a:r>
              <a:rPr lang="en-IE" sz="1800" i="1" dirty="0"/>
              <a:t>March on Rome:   </a:t>
            </a:r>
            <a:r>
              <a:rPr lang="en-IE" sz="1800" b="1" i="1" dirty="0">
                <a:solidFill>
                  <a:srgbClr val="FFFF00"/>
                </a:solidFill>
              </a:rPr>
              <a:t>When Mussolini and 30,000 were marching to get a role and power in Government </a:t>
            </a:r>
            <a:r>
              <a:rPr lang="en-IE" sz="1800" b="1" i="1" dirty="0"/>
              <a:t> </a:t>
            </a:r>
            <a:r>
              <a:rPr lang="en-IE" sz="1800" i="1" dirty="0"/>
              <a:t>           </a:t>
            </a:r>
          </a:p>
          <a:p>
            <a:pPr marL="64008" indent="0">
              <a:buNone/>
            </a:pPr>
            <a:r>
              <a:rPr lang="en-IE" sz="1800" i="1" dirty="0"/>
              <a:t>A.  The Lateran Treaty : </a:t>
            </a:r>
            <a:r>
              <a:rPr lang="en-IE" sz="1800" b="1" i="1" dirty="0">
                <a:solidFill>
                  <a:srgbClr val="FFFF00"/>
                </a:solidFill>
              </a:rPr>
              <a:t>The treaty which Mussolini signed which ended fighting between catholic church &amp; Government   </a:t>
            </a:r>
            <a:r>
              <a:rPr lang="en-IE" sz="1800" i="1" dirty="0">
                <a:solidFill>
                  <a:srgbClr val="FFFF00"/>
                </a:solidFill>
              </a:rPr>
              <a:t> </a:t>
            </a:r>
            <a:r>
              <a:rPr lang="en-IE" sz="1800" i="1" dirty="0"/>
              <a:t>             </a:t>
            </a:r>
          </a:p>
          <a:p>
            <a:pPr marL="64008" indent="0">
              <a:buNone/>
            </a:pPr>
            <a:r>
              <a:rPr lang="en-IE" sz="1800" i="1" dirty="0"/>
              <a:t>A. The Abyssinia Campaign</a:t>
            </a:r>
            <a:r>
              <a:rPr lang="en-IE" sz="1800" dirty="0"/>
              <a:t>: </a:t>
            </a:r>
            <a:r>
              <a:rPr lang="en-IE" sz="1800" b="1" dirty="0" err="1">
                <a:solidFill>
                  <a:srgbClr val="FFFF00"/>
                </a:solidFill>
              </a:rPr>
              <a:t>Mussolinis</a:t>
            </a:r>
            <a:r>
              <a:rPr lang="en-IE" sz="1800" b="1" dirty="0">
                <a:solidFill>
                  <a:srgbClr val="FFFF00"/>
                </a:solidFill>
              </a:rPr>
              <a:t> attempt to take over </a:t>
            </a:r>
            <a:r>
              <a:rPr lang="en-IE" sz="1800" b="1" dirty="0" err="1">
                <a:solidFill>
                  <a:srgbClr val="FFFF00"/>
                </a:solidFill>
              </a:rPr>
              <a:t>Abysinia</a:t>
            </a:r>
            <a:r>
              <a:rPr lang="en-IE" sz="1800" b="1" dirty="0">
                <a:solidFill>
                  <a:srgbClr val="FFFF00"/>
                </a:solidFill>
              </a:rPr>
              <a:t> to restore Italian pride after WW1</a:t>
            </a:r>
            <a:endParaRPr lang="en-IE" sz="1800" dirty="0"/>
          </a:p>
          <a:p>
            <a:r>
              <a:rPr lang="en-IE" sz="1800" dirty="0"/>
              <a:t>Give two reasons why Fascism became popular in Europe in the 1920's</a:t>
            </a:r>
          </a:p>
          <a:p>
            <a:pPr marL="578358" indent="-514350">
              <a:buAutoNum type="alphaUcPeriod"/>
            </a:pPr>
            <a:r>
              <a:rPr lang="en-IE" sz="1800" b="1" dirty="0">
                <a:solidFill>
                  <a:srgbClr val="FFFF00"/>
                </a:solidFill>
              </a:rPr>
              <a:t>Italy feared Communism and wanted a strong leader to  resist  it</a:t>
            </a:r>
          </a:p>
          <a:p>
            <a:pPr marL="578358" indent="-514350">
              <a:buAutoNum type="alphaUcPeriod"/>
            </a:pPr>
            <a:r>
              <a:rPr lang="en-IE" sz="1800" b="1" dirty="0">
                <a:solidFill>
                  <a:srgbClr val="FFFF00"/>
                </a:solidFill>
              </a:rPr>
              <a:t>Italian economy suffered after WW1</a:t>
            </a:r>
          </a:p>
          <a:p>
            <a:pPr marL="578358" indent="-514350">
              <a:buAutoNum type="alphaUcPeriod"/>
            </a:pPr>
            <a:r>
              <a:rPr lang="en-IE" sz="1800" b="1" dirty="0">
                <a:solidFill>
                  <a:srgbClr val="FFFF00"/>
                </a:solidFill>
              </a:rPr>
              <a:t>Italy did not get what it was promised from Treaty of Versailles</a:t>
            </a:r>
          </a:p>
          <a:p>
            <a:r>
              <a:rPr lang="en-IE" sz="1800" dirty="0"/>
              <a:t/>
            </a:r>
            <a:br>
              <a:rPr lang="en-IE" sz="1800" dirty="0"/>
            </a:br>
            <a:r>
              <a:rPr lang="en-IE" sz="1800" dirty="0"/>
              <a:t> </a:t>
            </a:r>
          </a:p>
          <a:p>
            <a:r>
              <a:rPr lang="en-IE" sz="1800" dirty="0"/>
              <a:t>Which Italian leader was known as </a:t>
            </a:r>
            <a:r>
              <a:rPr lang="en-IE" sz="1800" i="1" dirty="0"/>
              <a:t>Il </a:t>
            </a:r>
            <a:r>
              <a:rPr lang="en-IE" sz="1800" i="1" dirty="0" err="1"/>
              <a:t>Duce</a:t>
            </a:r>
            <a:r>
              <a:rPr lang="en-IE" sz="1800" dirty="0"/>
              <a:t/>
            </a:r>
            <a:br>
              <a:rPr lang="en-IE" sz="1800" dirty="0"/>
            </a:br>
            <a:r>
              <a:rPr lang="en-IE" sz="1800" b="1" dirty="0">
                <a:solidFill>
                  <a:srgbClr val="FFFF00"/>
                </a:solidFill>
              </a:rPr>
              <a:t>A. </a:t>
            </a:r>
            <a:r>
              <a:rPr lang="en-IE" sz="1800" b="1" dirty="0" err="1">
                <a:solidFill>
                  <a:srgbClr val="FFFF00"/>
                </a:solidFill>
              </a:rPr>
              <a:t>Bennito</a:t>
            </a:r>
            <a:r>
              <a:rPr lang="en-IE" sz="1800" b="1" dirty="0">
                <a:solidFill>
                  <a:srgbClr val="FFFF00"/>
                </a:solidFill>
              </a:rPr>
              <a:t> Mussolini</a:t>
            </a:r>
            <a:r>
              <a:rPr lang="en-IE" sz="1800" dirty="0"/>
              <a:t/>
            </a:r>
            <a:br>
              <a:rPr lang="en-IE" sz="1800" dirty="0"/>
            </a:b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1521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940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889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463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Recap Q&amp;A – Story so far – miss a q – pink box page 283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/>
          <a:lstStyle/>
          <a:p>
            <a:pPr marL="578358" indent="-514350">
              <a:buFont typeface="+mj-lt"/>
              <a:buAutoNum type="arabicPeriod"/>
            </a:pPr>
            <a:endParaRPr lang="en-IE" dirty="0"/>
          </a:p>
          <a:p>
            <a:pPr marL="578358" indent="-514350">
              <a:buFont typeface="+mj-lt"/>
              <a:buAutoNum type="arabicPeriod"/>
            </a:pP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15601"/>
            <a:ext cx="1512168" cy="131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3118"/>
            <a:ext cx="1656184" cy="143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09" y="1743119"/>
            <a:ext cx="1895475" cy="143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2583879" cy="135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1971216" cy="15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6992"/>
            <a:ext cx="1676400" cy="150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43118"/>
            <a:ext cx="22175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94" y="3356992"/>
            <a:ext cx="1301261" cy="135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3176"/>
            <a:ext cx="1899208" cy="127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45" y="5039755"/>
            <a:ext cx="1944216" cy="156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09" y="4996107"/>
            <a:ext cx="1830539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56" y="4886899"/>
            <a:ext cx="1914525" cy="168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3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tx1"/>
                </a:solidFill>
              </a:rPr>
              <a:t>HITLER AND NAZI GERMANY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9046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315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/>
              <a:t>HITLER AND NAZI GERMANY: Rise of Nazism &amp;Hitler – how/why??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/>
          </a:bodyPr>
          <a:lstStyle/>
          <a:p>
            <a:pPr marL="521208" indent="-457200">
              <a:buFont typeface="+mj-lt"/>
              <a:buAutoNum type="arabicPeriod"/>
            </a:pPr>
            <a:r>
              <a:rPr lang="en-IE" sz="2000" b="1" dirty="0"/>
              <a:t>Weimar Republic (democratic) was weak </a:t>
            </a:r>
            <a:r>
              <a:rPr lang="en-IE" sz="2000" dirty="0"/>
              <a:t>&amp; many had more power in Germany before its introduction after WW1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000" b="1" dirty="0"/>
              <a:t>Great Economic Depression </a:t>
            </a:r>
            <a:r>
              <a:rPr lang="en-IE" sz="2000" dirty="0"/>
              <a:t>– After wall street crash 1929 high </a:t>
            </a:r>
            <a:r>
              <a:rPr lang="en-IE" sz="2000" u="sng" dirty="0"/>
              <a:t>unemployment</a:t>
            </a:r>
            <a:r>
              <a:rPr lang="en-IE" sz="2000" dirty="0"/>
              <a:t> (6million by 1932)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000" b="1" dirty="0"/>
              <a:t>Treaty of Versailles: </a:t>
            </a:r>
            <a:r>
              <a:rPr lang="en-IE" sz="2000" dirty="0"/>
              <a:t>Accepted by Weimar republic – angered all German people – Hitler promised to remove it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000" b="1" dirty="0"/>
              <a:t>The SA &amp; SS (</a:t>
            </a:r>
            <a:r>
              <a:rPr lang="en-IE" sz="2000" b="1" u="sng" dirty="0"/>
              <a:t>Heinrich Himmler</a:t>
            </a:r>
            <a:r>
              <a:rPr lang="en-IE" sz="2000" b="1" dirty="0"/>
              <a:t>) – </a:t>
            </a:r>
            <a:r>
              <a:rPr lang="en-IE" sz="2000" dirty="0"/>
              <a:t>two paramilitary groups who attacked opponents of Nazism and caused chaos in Germany </a:t>
            </a:r>
            <a:r>
              <a:rPr lang="en-IE" sz="2000" dirty="0">
                <a:hlinkClick r:id="rId2"/>
              </a:rPr>
              <a:t>https://www.youtube.com/watch?v=8AW9BRphH4w&amp;index=53&amp;list=PL4bn0pCEuAfW18Yrd8-5u9fOC3cEbge5z</a:t>
            </a:r>
            <a:r>
              <a:rPr lang="en-IE" sz="2000" dirty="0"/>
              <a:t> </a:t>
            </a:r>
          </a:p>
          <a:p>
            <a:pPr marL="64008" indent="0">
              <a:buNone/>
            </a:pPr>
            <a:endParaRPr lang="en-IE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723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28898"/>
            <a:ext cx="2466975" cy="168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95" y="5901097"/>
            <a:ext cx="2533650" cy="1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9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u="sng" dirty="0"/>
              <a:t>Hitler in Power: der </a:t>
            </a:r>
            <a:r>
              <a:rPr lang="en-IE" b="1" u="sng" dirty="0" err="1"/>
              <a:t>furher</a:t>
            </a:r>
            <a:r>
              <a:rPr lang="en-IE" b="1" u="sng" dirty="0"/>
              <a:t> (Domestic Policy)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As Chancellor he passed the </a:t>
            </a:r>
            <a:r>
              <a:rPr lang="en-IE" sz="2000" u="sng" dirty="0"/>
              <a:t>Enabling Law– could create his own laws</a:t>
            </a:r>
          </a:p>
          <a:p>
            <a:r>
              <a:rPr lang="en-IE" sz="2000" dirty="0"/>
              <a:t>Hitler created a Nazi </a:t>
            </a:r>
            <a:r>
              <a:rPr lang="en-IE" sz="2000" u="sng" dirty="0"/>
              <a:t>dictatorship</a:t>
            </a:r>
          </a:p>
          <a:p>
            <a:r>
              <a:rPr lang="en-IE" sz="2000" dirty="0"/>
              <a:t>All </a:t>
            </a:r>
            <a:r>
              <a:rPr lang="en-IE" sz="2000" u="sng" dirty="0"/>
              <a:t>political parties </a:t>
            </a:r>
            <a:r>
              <a:rPr lang="en-IE" sz="2000" dirty="0"/>
              <a:t>except Nazi party </a:t>
            </a:r>
            <a:r>
              <a:rPr lang="en-IE" sz="2000" u="sng" dirty="0"/>
              <a:t>banned</a:t>
            </a:r>
          </a:p>
          <a:p>
            <a:r>
              <a:rPr lang="en-IE" sz="2000" dirty="0"/>
              <a:t>Used the </a:t>
            </a:r>
            <a:r>
              <a:rPr lang="en-IE" sz="2000" u="sng" dirty="0"/>
              <a:t>Gestapo </a:t>
            </a:r>
            <a:r>
              <a:rPr lang="en-IE" sz="2000" dirty="0"/>
              <a:t>(secret police) to put down opposition</a:t>
            </a:r>
          </a:p>
          <a:p>
            <a:r>
              <a:rPr lang="en-IE" sz="2000" dirty="0"/>
              <a:t>Appointed </a:t>
            </a:r>
            <a:r>
              <a:rPr lang="en-IE" sz="2000" u="sng" dirty="0"/>
              <a:t>Goebbels as minister for propaganda</a:t>
            </a:r>
            <a:r>
              <a:rPr lang="en-IE" sz="2000" dirty="0"/>
              <a:t> – controlled press/radio &amp; set up </a:t>
            </a:r>
            <a:r>
              <a:rPr lang="en-IE" sz="2000" u="sng" dirty="0"/>
              <a:t>Hitler Youth (boys) &amp; League of German Maidens (Girls)  </a:t>
            </a:r>
            <a:r>
              <a:rPr lang="en-IE" sz="2000" dirty="0"/>
              <a:t>for students to join - </a:t>
            </a:r>
            <a:r>
              <a:rPr lang="en-IE" sz="2000" dirty="0">
                <a:hlinkClick r:id="rId2"/>
              </a:rPr>
              <a:t>https://www.youtube.com/watch?v=betB1_uq4s8</a:t>
            </a:r>
            <a:r>
              <a:rPr lang="en-IE" sz="2000" dirty="0"/>
              <a:t> </a:t>
            </a:r>
          </a:p>
          <a:p>
            <a:r>
              <a:rPr lang="en-IE" sz="2000" b="1" dirty="0"/>
              <a:t>Improved German Economy</a:t>
            </a:r>
            <a:r>
              <a:rPr lang="en-IE" sz="2000" dirty="0"/>
              <a:t>: </a:t>
            </a:r>
            <a:r>
              <a:rPr lang="en-IE" sz="2000" u="sng" dirty="0"/>
              <a:t>reduced unemployment from 6Mill- 0 between 1933-39, built autobahns </a:t>
            </a:r>
            <a:r>
              <a:rPr lang="en-IE" sz="2000" dirty="0"/>
              <a:t>(motorways)</a:t>
            </a:r>
          </a:p>
          <a:p>
            <a:r>
              <a:rPr lang="en-IE" sz="2000" dirty="0"/>
              <a:t>He began </a:t>
            </a:r>
            <a:r>
              <a:rPr lang="en-IE" sz="2000" b="1" dirty="0"/>
              <a:t>conscription</a:t>
            </a:r>
            <a:r>
              <a:rPr lang="en-IE" sz="2000" dirty="0"/>
              <a:t> &amp; rearming/expanding German military</a:t>
            </a:r>
          </a:p>
          <a:p>
            <a:endParaRPr lang="en-IE" sz="20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8234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Recap Questions: miss one write out key terms page 302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indent="-457200">
              <a:buFont typeface="+mj-lt"/>
              <a:buAutoNum type="arabicPeriod"/>
            </a:pPr>
            <a:r>
              <a:rPr lang="en-IE" sz="1800" b="1" dirty="0"/>
              <a:t>Give one reason why Hitler &amp; Nazi power rose to power – 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1800" b="1" dirty="0"/>
              <a:t>Give another reason </a:t>
            </a:r>
            <a:r>
              <a:rPr lang="en-IE" sz="1800" b="1" dirty="0" smtClean="0"/>
              <a:t>–</a:t>
            </a:r>
            <a:endParaRPr lang="en-IE" sz="1800" b="1" dirty="0"/>
          </a:p>
          <a:p>
            <a:pPr marL="521208" indent="-457200">
              <a:buFont typeface="+mj-lt"/>
              <a:buAutoNum type="arabicPeriod"/>
            </a:pPr>
            <a:r>
              <a:rPr lang="en-IE" sz="1800" b="1" dirty="0"/>
              <a:t>And another….bonus Q 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1800" b="1" dirty="0"/>
              <a:t>Name one of the two paramilitary groups who attacked opponents of Nazi Party – 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1800" b="1" dirty="0"/>
              <a:t>What was the Enabling Law – 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1800" b="1" dirty="0"/>
              <a:t>Who were the secret police force who put down/got rid of opponents of Nazism? – 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1800" b="1" dirty="0"/>
              <a:t>What was the Nazi youth League </a:t>
            </a:r>
            <a:r>
              <a:rPr lang="en-IE" sz="1800" b="1" dirty="0" smtClean="0"/>
              <a:t>–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1800" b="1" dirty="0" smtClean="0"/>
              <a:t>Who </a:t>
            </a:r>
            <a:r>
              <a:rPr lang="en-IE" sz="1800" b="1" dirty="0"/>
              <a:t>were the League of German Maidens – 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1800" b="1" dirty="0"/>
              <a:t>List one of </a:t>
            </a:r>
            <a:r>
              <a:rPr lang="en-IE" sz="1800" b="1" dirty="0" err="1"/>
              <a:t>Hitlers</a:t>
            </a:r>
            <a:r>
              <a:rPr lang="en-IE" sz="1800" b="1" dirty="0"/>
              <a:t> Economic achievements – 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1800" b="1" dirty="0"/>
              <a:t>List another…someone who missed a Q</a:t>
            </a:r>
          </a:p>
          <a:p>
            <a:pPr marL="64008" indent="0">
              <a:buNone/>
            </a:pPr>
            <a:r>
              <a:rPr lang="en-IE" sz="1800" b="1" dirty="0">
                <a:hlinkClick r:id="rId3"/>
              </a:rPr>
              <a:t>https://www.youtube.com/watch?v=VP96S9vwHzI</a:t>
            </a:r>
            <a:r>
              <a:rPr lang="en-IE" sz="1800" b="1" dirty="0"/>
              <a:t> </a:t>
            </a:r>
          </a:p>
          <a:p>
            <a:pPr marL="521208" indent="-457200">
              <a:buFont typeface="+mj-lt"/>
              <a:buAutoNum type="arabicPeriod"/>
            </a:pPr>
            <a:endParaRPr lang="en-IE" sz="2000" dirty="0"/>
          </a:p>
          <a:p>
            <a:pPr marL="521208" indent="-457200">
              <a:buFont typeface="+mj-lt"/>
              <a:buAutoNum type="arabicPeriod"/>
            </a:pPr>
            <a:endParaRPr lang="en-IE" sz="2000" dirty="0"/>
          </a:p>
          <a:p>
            <a:pPr marL="521208" indent="-457200">
              <a:buFont typeface="+mj-lt"/>
              <a:buAutoNum type="arabicPeriod"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854891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Hitler &amp; the Jews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739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61937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35" y="2131132"/>
            <a:ext cx="2520280" cy="24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2857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75" y="4329388"/>
            <a:ext cx="4455943" cy="227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92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562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/>
          <a:lstStyle/>
          <a:p>
            <a:pPr algn="ctr"/>
            <a:r>
              <a:rPr lang="en-IE" b="1" dirty="0"/>
              <a:t>Hitler &amp; The Jews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lnSpcReduction="10000"/>
          </a:bodyPr>
          <a:lstStyle/>
          <a:p>
            <a:r>
              <a:rPr lang="en-IE" sz="2000" dirty="0"/>
              <a:t>Hitler was </a:t>
            </a:r>
            <a:r>
              <a:rPr lang="en-IE" sz="2000" b="1" dirty="0"/>
              <a:t>anti-</a:t>
            </a:r>
            <a:r>
              <a:rPr lang="en-IE" sz="2000" b="1" dirty="0" err="1"/>
              <a:t>semetic</a:t>
            </a:r>
            <a:r>
              <a:rPr lang="en-IE" sz="2000" dirty="0"/>
              <a:t> (Anti Jewish) – first shown in hid book </a:t>
            </a:r>
            <a:r>
              <a:rPr lang="en-IE" sz="2000" b="1" dirty="0"/>
              <a:t>MEIN KAMPF</a:t>
            </a:r>
          </a:p>
          <a:p>
            <a:r>
              <a:rPr lang="en-IE" sz="2000" dirty="0"/>
              <a:t>Hitler passed the </a:t>
            </a:r>
            <a:r>
              <a:rPr lang="en-IE" sz="2000" b="1" dirty="0"/>
              <a:t>Nuremberg laws (1935)  - Jews can’t marry non Jews, cant get German citizenship </a:t>
            </a:r>
            <a:r>
              <a:rPr lang="en-IE" sz="2000" dirty="0"/>
              <a:t>&amp; had to wear </a:t>
            </a:r>
            <a:r>
              <a:rPr lang="en-IE" sz="2000" b="1" dirty="0"/>
              <a:t>star of David</a:t>
            </a:r>
          </a:p>
          <a:p>
            <a:r>
              <a:rPr lang="en-IE" sz="2000" dirty="0"/>
              <a:t>Night of the broken glass </a:t>
            </a:r>
            <a:r>
              <a:rPr lang="en-IE" sz="2000" b="1" dirty="0"/>
              <a:t>(Kristallnacht) – 90 Jews killed, stores &amp; synagogues attacked &amp; burned - 1938</a:t>
            </a:r>
          </a:p>
          <a:p>
            <a:r>
              <a:rPr lang="en-IE" sz="2000" dirty="0"/>
              <a:t>Hitler’s </a:t>
            </a:r>
            <a:r>
              <a:rPr lang="en-IE" sz="2000" b="1" dirty="0"/>
              <a:t>Final Solution: </a:t>
            </a:r>
            <a:r>
              <a:rPr lang="en-IE" sz="2000" dirty="0"/>
              <a:t>Mass murder of Jews – known as </a:t>
            </a:r>
            <a:r>
              <a:rPr lang="en-IE" sz="2000" b="1" dirty="0"/>
              <a:t>holocaust – (1941)</a:t>
            </a:r>
          </a:p>
          <a:p>
            <a:r>
              <a:rPr lang="en-IE" sz="2000" dirty="0"/>
              <a:t>Jews were rounded up by SS and put in </a:t>
            </a:r>
            <a:r>
              <a:rPr lang="en-IE" sz="2000" b="1" dirty="0"/>
              <a:t>Ghettos </a:t>
            </a:r>
            <a:r>
              <a:rPr lang="en-IE" sz="2000" dirty="0"/>
              <a:t>(Jewish only areas) &amp;</a:t>
            </a:r>
            <a:r>
              <a:rPr lang="en-IE" sz="2000" b="1" dirty="0"/>
              <a:t> Concentration camps i.e. Auschwitz &amp; Treblinka</a:t>
            </a:r>
          </a:p>
          <a:p>
            <a:r>
              <a:rPr lang="en-IE" sz="2000" b="1" dirty="0"/>
              <a:t>Up to 6 million Jews killed (gas chambers/firing squads) by Nazis</a:t>
            </a:r>
          </a:p>
          <a:p>
            <a:r>
              <a:rPr lang="en-IE" sz="2000" dirty="0">
                <a:hlinkClick r:id="rId2"/>
              </a:rPr>
              <a:t>https://www.youtube.com/watch?v=OD8QNF_2QqQ</a:t>
            </a:r>
            <a:r>
              <a:rPr lang="en-IE" sz="2000" dirty="0"/>
              <a:t> </a:t>
            </a:r>
          </a:p>
          <a:p>
            <a:r>
              <a:rPr lang="en-IE" sz="2000" dirty="0">
                <a:hlinkClick r:id="rId3"/>
              </a:rPr>
              <a:t>https://www.warhistoryonline.com/whotube-2/auschwitz-birkenaudrone.html</a:t>
            </a:r>
            <a:r>
              <a:rPr lang="en-IE" sz="2000" dirty="0"/>
              <a:t> </a:t>
            </a:r>
          </a:p>
          <a:p>
            <a:pPr marL="64008" indent="0">
              <a:buNone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0215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rgbClr val="FFFF00"/>
                </a:solidFill>
              </a:rPr>
              <a:t>PEQ – Rise of Hitler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IE" dirty="0"/>
              <a:t>Short Questions</a:t>
            </a:r>
            <a:br>
              <a:rPr lang="en-IE" dirty="0"/>
            </a:br>
            <a:endParaRPr lang="en-IE" sz="5600" dirty="0"/>
          </a:p>
          <a:p>
            <a:r>
              <a:rPr lang="en-IE" sz="5600" dirty="0"/>
              <a:t>1. In relation to Hitler explain two of the following</a:t>
            </a:r>
            <a:br>
              <a:rPr lang="en-IE" sz="5600" dirty="0"/>
            </a:br>
            <a:r>
              <a:rPr lang="en-IE" sz="5600" i="1" dirty="0"/>
              <a:t>The Enabling Act      Knight of the Long Knives     The Pact of steel</a:t>
            </a:r>
            <a:br>
              <a:rPr lang="en-IE" sz="5600" i="1" dirty="0"/>
            </a:br>
            <a:endParaRPr lang="en-IE" sz="5600" i="1" dirty="0"/>
          </a:p>
          <a:p>
            <a:r>
              <a:rPr lang="en-IE" sz="5600" i="1" dirty="0"/>
              <a:t>2. </a:t>
            </a:r>
            <a:r>
              <a:rPr lang="en-IE" sz="5600" dirty="0"/>
              <a:t>Describe how fascist leaders such as Mussolini &amp; Hitler used propaganda to extend their power</a:t>
            </a:r>
            <a:r>
              <a:rPr lang="en-IE" sz="5600" i="1" dirty="0"/>
              <a:t/>
            </a:r>
            <a:br>
              <a:rPr lang="en-IE" sz="5600" i="1" dirty="0"/>
            </a:br>
            <a:endParaRPr lang="en-IE" sz="5600" i="1" dirty="0"/>
          </a:p>
          <a:p>
            <a:r>
              <a:rPr lang="en-IE" sz="5600" i="1" dirty="0"/>
              <a:t>3. </a:t>
            </a:r>
            <a:r>
              <a:rPr lang="en-IE" sz="5600" dirty="0"/>
              <a:t>Mention two ways the German Nazi party used Propaganda to  gain support</a:t>
            </a:r>
            <a:br>
              <a:rPr lang="en-IE" sz="5600" dirty="0"/>
            </a:br>
            <a:endParaRPr lang="en-IE" sz="5600" dirty="0"/>
          </a:p>
          <a:p>
            <a:r>
              <a:rPr lang="en-IE" sz="5600" dirty="0"/>
              <a:t>4. In relation to Hitler &amp; the Jews, what was the final solution</a:t>
            </a:r>
            <a:br>
              <a:rPr lang="en-IE" sz="5600" dirty="0"/>
            </a:br>
            <a:endParaRPr lang="en-IE" sz="5600" dirty="0"/>
          </a:p>
          <a:p>
            <a:r>
              <a:rPr lang="en-IE" sz="5600" dirty="0"/>
              <a:t>5. In November 1938 what happened during Kristallnacht in Germany?</a:t>
            </a:r>
            <a:br>
              <a:rPr lang="en-IE" sz="5600" dirty="0"/>
            </a:br>
            <a:endParaRPr lang="en-IE" sz="5600" dirty="0"/>
          </a:p>
          <a:p>
            <a:r>
              <a:rPr lang="en-IE" sz="5600" dirty="0"/>
              <a:t>6. Explain THREE of the following terms in relation to </a:t>
            </a:r>
            <a:r>
              <a:rPr lang="en-IE" sz="5600" dirty="0" err="1"/>
              <a:t>Hitlers</a:t>
            </a:r>
            <a:r>
              <a:rPr lang="en-IE" sz="5600" dirty="0"/>
              <a:t> rule in Germany</a:t>
            </a:r>
            <a:br>
              <a:rPr lang="en-IE" sz="5600" dirty="0"/>
            </a:br>
            <a:r>
              <a:rPr lang="en-IE" sz="5600" i="1" dirty="0"/>
              <a:t>Night of the Long Knives    The SS     Nuremburg Laws              Enabling Act</a:t>
            </a:r>
            <a:br>
              <a:rPr lang="en-IE" sz="5600" i="1" dirty="0"/>
            </a:br>
            <a:endParaRPr lang="en-IE" sz="5600" i="1" dirty="0"/>
          </a:p>
          <a:p>
            <a:r>
              <a:rPr lang="en-IE" sz="5600" i="1" dirty="0"/>
              <a:t>7. </a:t>
            </a:r>
            <a:r>
              <a:rPr lang="en-IE" sz="5600" dirty="0"/>
              <a:t>Mention two actions taken by Hitler to help become dictator of Germany</a:t>
            </a:r>
            <a:br>
              <a:rPr lang="en-IE" sz="5600" dirty="0"/>
            </a:br>
            <a:endParaRPr lang="en-IE" sz="5600" dirty="0"/>
          </a:p>
          <a:p>
            <a:r>
              <a:rPr lang="en-IE" sz="5600" dirty="0"/>
              <a:t>8. Who was head of Propaganda in Nazi Germany under Hitler</a:t>
            </a:r>
            <a:br>
              <a:rPr lang="en-IE" sz="5600" dirty="0"/>
            </a:br>
            <a:endParaRPr lang="en-IE" sz="5600" dirty="0"/>
          </a:p>
          <a:p>
            <a:r>
              <a:rPr lang="en-IE" sz="5600" dirty="0"/>
              <a:t>9. Give two reasons why Nazis became popular in Germany in the 1920's and 30's</a:t>
            </a:r>
          </a:p>
          <a:p>
            <a:endParaRPr lang="en-IE" sz="5600" dirty="0"/>
          </a:p>
          <a:p>
            <a:r>
              <a:rPr lang="en-IE" sz="5600" dirty="0"/>
              <a:t>10. What was the Hitler Youth in Nazi Germany</a:t>
            </a:r>
            <a:br>
              <a:rPr lang="en-IE" sz="5600" dirty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4008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Hitler’s 5 Steps to War (WWII)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628900" cy="25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37626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66" y="2564904"/>
            <a:ext cx="3739782" cy="16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3456384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4904"/>
            <a:ext cx="188421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7733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/>
              <a:t>Hitler’s 5 Steps to War: </a:t>
            </a:r>
            <a:br>
              <a:rPr lang="en-IE" b="1" dirty="0"/>
            </a:br>
            <a:r>
              <a:rPr lang="en-IE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Hitler's Foreign Policy aims 1933-39 = </a:t>
            </a:r>
            <a:br>
              <a:rPr lang="en-IE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IE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 To make Germany great again</a:t>
            </a:r>
            <a:br>
              <a:rPr lang="en-IE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IE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 Unite all German speaking people under his rule</a:t>
            </a:r>
            <a:br>
              <a:rPr lang="en-IE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IE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3.Expand  Lebensraum (living space) in Eastern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92500" lnSpcReduction="2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en-IE" sz="2000" b="1" dirty="0"/>
              <a:t>Rhineland</a:t>
            </a:r>
            <a:r>
              <a:rPr lang="en-IE" sz="2000" dirty="0"/>
              <a:t>: Hitler broke the Treaty of Versailles &amp; sent troops to the Rhineland – Britain &amp; France done nothing 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000" b="1" dirty="0"/>
              <a:t>Anschluss</a:t>
            </a:r>
            <a:r>
              <a:rPr lang="en-IE" sz="2000" dirty="0"/>
              <a:t> (unity): Hitler believed all German speaking people should be part of a German Empire-  invaded Austria march 1938- Britain &amp; France done nothing 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000" b="1" dirty="0"/>
              <a:t>The Sudetenland</a:t>
            </a:r>
            <a:r>
              <a:rPr lang="en-IE" sz="2000" dirty="0"/>
              <a:t>: German speaking part of Czechoslovakia –  @</a:t>
            </a:r>
            <a:r>
              <a:rPr lang="en-IE" sz="2000" b="1" dirty="0"/>
              <a:t>Munich conference – </a:t>
            </a:r>
            <a:r>
              <a:rPr lang="en-IE" sz="2000" dirty="0"/>
              <a:t>Britain/France agree Germany can take it over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000" b="1" dirty="0"/>
              <a:t>Lebensraum: Rest of Czechoslovakia</a:t>
            </a:r>
            <a:r>
              <a:rPr lang="en-IE" sz="2000" dirty="0"/>
              <a:t>: Within 6 months of </a:t>
            </a:r>
            <a:r>
              <a:rPr lang="en-IE" sz="2000" u="sng" dirty="0"/>
              <a:t>Munich Conference </a:t>
            </a:r>
            <a:r>
              <a:rPr lang="en-IE" sz="2000" dirty="0"/>
              <a:t>Hitler took over rest of country for “Living space” for his new super race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000" b="1" dirty="0"/>
              <a:t>Poland</a:t>
            </a:r>
            <a:r>
              <a:rPr lang="en-IE" sz="2000" dirty="0"/>
              <a:t>: Stalin &amp; Hitler had </a:t>
            </a:r>
            <a:r>
              <a:rPr lang="en-IE" sz="2000" b="1" dirty="0"/>
              <a:t>non aggression Nazi-soviet Pact &amp;</a:t>
            </a:r>
            <a:r>
              <a:rPr lang="en-IE" sz="2000" dirty="0"/>
              <a:t> secretly agreed to divide Poland. Hitler broke this and invaded Poland September  1</a:t>
            </a:r>
            <a:r>
              <a:rPr lang="en-IE" sz="2000" baseline="30000" dirty="0"/>
              <a:t>st</a:t>
            </a:r>
            <a:r>
              <a:rPr lang="en-IE" sz="2000" dirty="0"/>
              <a:t> 1939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000" b="1" dirty="0">
                <a:hlinkClick r:id="rId2"/>
              </a:rPr>
              <a:t>https://www.youtube.com/watch?v=PCXSuaOozDE&amp;index=82&amp;list=PL4bn0pCEuAfW18Yrd8-5u9fOC3cEbge5z</a:t>
            </a:r>
            <a:r>
              <a:rPr lang="en-IE" sz="2000" b="1" dirty="0"/>
              <a:t> 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000" b="1" dirty="0"/>
              <a:t>Note::   France &amp; British policy of </a:t>
            </a:r>
            <a:r>
              <a:rPr lang="en-IE" sz="2000" b="1" i="1" dirty="0">
                <a:solidFill>
                  <a:srgbClr val="FFFF00"/>
                </a:solidFill>
              </a:rPr>
              <a:t>appeasement </a:t>
            </a:r>
            <a:r>
              <a:rPr lang="en-IE" sz="2000" b="1" dirty="0">
                <a:solidFill>
                  <a:srgbClr val="FFFF00"/>
                </a:solidFill>
              </a:rPr>
              <a:t>towards Germany</a:t>
            </a:r>
            <a:r>
              <a:rPr lang="en-IE" sz="2000" b="1" dirty="0"/>
              <a:t> (</a:t>
            </a:r>
            <a:r>
              <a:rPr lang="en-IE" sz="2000" b="1" u="sng" dirty="0"/>
              <a:t>to avoid another war &amp; economic depression at time</a:t>
            </a:r>
            <a:r>
              <a:rPr lang="en-IE" sz="2000" b="1" dirty="0"/>
              <a:t>) clearly did not work!!!</a:t>
            </a:r>
          </a:p>
        </p:txBody>
      </p:sp>
    </p:spTree>
    <p:extLst>
      <p:ext uri="{BB962C8B-B14F-4D97-AF65-F5344CB8AC3E}">
        <p14:creationId xmlns:p14="http://schemas.microsoft.com/office/powerpoint/2010/main" val="28714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Recap Questions: miss one write out key terms page 312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IE" sz="2000" dirty="0"/>
              <a:t>Give one reason why Hitler &amp; Nazi power rose to power –</a:t>
            </a:r>
          </a:p>
          <a:p>
            <a:pPr>
              <a:buFont typeface="+mj-lt"/>
              <a:buAutoNum type="arabicPeriod"/>
            </a:pPr>
            <a:r>
              <a:rPr lang="en-IE" sz="2000" dirty="0"/>
              <a:t>Give another reason –</a:t>
            </a:r>
          </a:p>
          <a:p>
            <a:pPr>
              <a:buFont typeface="+mj-lt"/>
              <a:buAutoNum type="arabicPeriod"/>
            </a:pPr>
            <a:r>
              <a:rPr lang="en-IE" sz="2000" dirty="0"/>
              <a:t>Name one of the two paramilitary groups who attacked opponents of Nazi Party –</a:t>
            </a:r>
          </a:p>
          <a:p>
            <a:pPr>
              <a:buFont typeface="+mj-lt"/>
              <a:buAutoNum type="arabicPeriod"/>
            </a:pPr>
            <a:r>
              <a:rPr lang="en-IE" sz="2000" dirty="0"/>
              <a:t>What was the Enabling Law –</a:t>
            </a:r>
          </a:p>
          <a:p>
            <a:pPr>
              <a:buFont typeface="+mj-lt"/>
              <a:buAutoNum type="arabicPeriod"/>
            </a:pPr>
            <a:r>
              <a:rPr lang="en-IE" sz="2000" dirty="0"/>
              <a:t>Who were the secret police force who put down/got rid of opponents of Nazism? </a:t>
            </a:r>
          </a:p>
          <a:p>
            <a:pPr>
              <a:buFont typeface="+mj-lt"/>
              <a:buAutoNum type="arabicPeriod"/>
            </a:pPr>
            <a:r>
              <a:rPr lang="en-IE" sz="2000" dirty="0"/>
              <a:t>List one of </a:t>
            </a:r>
            <a:r>
              <a:rPr lang="en-IE" sz="2000" dirty="0" err="1"/>
              <a:t>Hitlers</a:t>
            </a:r>
            <a:r>
              <a:rPr lang="en-IE" sz="2000" dirty="0"/>
              <a:t> Economic achievements –</a:t>
            </a:r>
          </a:p>
          <a:p>
            <a:pPr>
              <a:buFont typeface="+mj-lt"/>
              <a:buAutoNum type="arabicPeriod"/>
            </a:pPr>
            <a:r>
              <a:rPr lang="en-IE" sz="2000" dirty="0"/>
              <a:t>List &amp; explain one of </a:t>
            </a:r>
            <a:r>
              <a:rPr lang="en-IE" sz="2000" dirty="0" err="1"/>
              <a:t>hitlers</a:t>
            </a:r>
            <a:r>
              <a:rPr lang="en-IE" sz="2000" dirty="0"/>
              <a:t> 5 steps to war –</a:t>
            </a:r>
          </a:p>
          <a:p>
            <a:pPr>
              <a:buFont typeface="+mj-lt"/>
              <a:buAutoNum type="arabicPeriod"/>
            </a:pPr>
            <a:r>
              <a:rPr lang="en-IE" sz="2000" dirty="0"/>
              <a:t>List &amp; explain another </a:t>
            </a:r>
          </a:p>
          <a:p>
            <a:pPr>
              <a:buFont typeface="+mj-lt"/>
              <a:buAutoNum type="arabicPeriod"/>
            </a:pPr>
            <a:r>
              <a:rPr lang="en-IE" sz="2000" dirty="0"/>
              <a:t>One more…..</a:t>
            </a:r>
          </a:p>
          <a:p>
            <a:pPr>
              <a:buFont typeface="+mj-lt"/>
              <a:buAutoNum type="arabicPeriod"/>
            </a:pPr>
            <a:r>
              <a:rPr lang="en-IE" sz="2000" dirty="0"/>
              <a:t> Bonus q ….1 more</a:t>
            </a:r>
          </a:p>
          <a:p>
            <a:pPr>
              <a:buFont typeface="+mj-lt"/>
              <a:buAutoNum type="arabicPeriod"/>
            </a:pPr>
            <a:endParaRPr lang="en-IE" sz="1800" dirty="0"/>
          </a:p>
          <a:p>
            <a:pPr>
              <a:buFont typeface="+mj-lt"/>
              <a:buAutoNum type="arabicPeriod"/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421224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World War II: 1939-45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5922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775"/>
            <a:ext cx="2543175" cy="24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53304"/>
            <a:ext cx="2143125" cy="24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077072"/>
            <a:ext cx="2514600" cy="22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68" y="4109053"/>
            <a:ext cx="2846116" cy="221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81" y="4077071"/>
            <a:ext cx="2667000" cy="22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615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WORLD WAR II: Start &amp; Early German </a:t>
            </a:r>
            <a:r>
              <a:rPr lang="en-IE" b="1" dirty="0" smtClean="0"/>
              <a:t>Victories - grid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86552"/>
          </a:xfrm>
        </p:spPr>
        <p:txBody>
          <a:bodyPr>
            <a:normAutofit lnSpcReduction="10000"/>
          </a:bodyPr>
          <a:lstStyle/>
          <a:p>
            <a:pPr marL="521208" indent="-457200">
              <a:buFont typeface="+mj-lt"/>
              <a:buAutoNum type="arabicPeriod"/>
            </a:pPr>
            <a:r>
              <a:rPr lang="en-IE" sz="2400" dirty="0">
                <a:hlinkClick r:id="rId2"/>
              </a:rPr>
              <a:t>https://www.youtube.com/watch?v=wvDFsxjaPaE</a:t>
            </a:r>
            <a:r>
              <a:rPr lang="en-IE" sz="2400" dirty="0"/>
              <a:t> 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400" dirty="0"/>
              <a:t>September 1</a:t>
            </a:r>
            <a:r>
              <a:rPr lang="en-IE" sz="2400" baseline="30000" dirty="0"/>
              <a:t>st</a:t>
            </a:r>
            <a:r>
              <a:rPr lang="en-IE" sz="2400" dirty="0"/>
              <a:t> 1939 Germany invade Poland and take over in 6 weeks using </a:t>
            </a:r>
            <a:r>
              <a:rPr lang="en-IE" sz="2400" b="1" dirty="0"/>
              <a:t>Blitzkrieg tactics – 3 steps ( Luftwaffe </a:t>
            </a:r>
            <a:r>
              <a:rPr lang="en-IE" sz="2400" dirty="0"/>
              <a:t>planes</a:t>
            </a:r>
            <a:r>
              <a:rPr lang="en-IE" sz="2400" b="1" dirty="0"/>
              <a:t>, Panzer Tanks, infantry soldiers </a:t>
            </a:r>
            <a:r>
              <a:rPr lang="en-IE" sz="2400" dirty="0"/>
              <a:t>take control of area)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400" dirty="0"/>
              <a:t>Marks the </a:t>
            </a:r>
            <a:r>
              <a:rPr lang="en-IE" sz="2400" b="1" dirty="0"/>
              <a:t>official start of WWII </a:t>
            </a:r>
            <a:r>
              <a:rPr lang="en-IE" sz="2400" dirty="0"/>
              <a:t>as Britain &amp; France declare Ware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400" dirty="0"/>
              <a:t>Winter 1939 – 40 no fighting (</a:t>
            </a:r>
            <a:r>
              <a:rPr lang="en-IE" sz="2400" b="1" dirty="0"/>
              <a:t>Phoney War</a:t>
            </a:r>
            <a:r>
              <a:rPr lang="en-IE" sz="2400" dirty="0"/>
              <a:t>) 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400" dirty="0"/>
              <a:t>May 1940 - Next Belgium, Holland &amp; </a:t>
            </a:r>
            <a:r>
              <a:rPr lang="en-IE" sz="2400" b="1" dirty="0"/>
              <a:t>France</a:t>
            </a:r>
            <a:r>
              <a:rPr lang="en-IE" sz="2400" dirty="0"/>
              <a:t> – </a:t>
            </a:r>
            <a:r>
              <a:rPr lang="en-IE" sz="2400" b="1" dirty="0"/>
              <a:t>Blitzkrieg tactics </a:t>
            </a:r>
            <a:r>
              <a:rPr lang="en-IE" sz="2400" dirty="0"/>
              <a:t>to cut off British &amp; French forces at </a:t>
            </a:r>
            <a:r>
              <a:rPr lang="en-IE" sz="2400" b="1" dirty="0"/>
              <a:t>Dunkirk, </a:t>
            </a:r>
            <a:r>
              <a:rPr lang="en-IE" sz="2400" dirty="0"/>
              <a:t>&amp; easily defeated </a:t>
            </a:r>
            <a:r>
              <a:rPr lang="en-IE" sz="2400" b="1" dirty="0"/>
              <a:t>Maginot </a:t>
            </a:r>
            <a:r>
              <a:rPr lang="en-IE" sz="2400" b="1" dirty="0" smtClean="0"/>
              <a:t>Line (</a:t>
            </a:r>
            <a:r>
              <a:rPr lang="en-IE" sz="2400" dirty="0" smtClean="0"/>
              <a:t>French border with Germany</a:t>
            </a:r>
            <a:r>
              <a:rPr lang="en-IE" sz="2400" b="1" dirty="0" smtClean="0"/>
              <a:t>) </a:t>
            </a:r>
            <a:r>
              <a:rPr lang="en-IE" sz="2400" dirty="0"/>
              <a:t>and then ruled France </a:t>
            </a:r>
            <a:r>
              <a:rPr lang="en-IE" sz="2400" b="1" dirty="0"/>
              <a:t>– Vichy rule</a:t>
            </a:r>
          </a:p>
          <a:p>
            <a:pPr marL="521208" indent="-457200">
              <a:buFont typeface="+mj-lt"/>
              <a:buAutoNum type="arabicPeriod"/>
            </a:pPr>
            <a:endParaRPr lang="en-IE" sz="2400" dirty="0"/>
          </a:p>
          <a:p>
            <a:pPr marL="521208" indent="-457200">
              <a:buFont typeface="+mj-lt"/>
              <a:buAutoNum type="arabicPeriod"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4735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Early German Victories WW2 Timeline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IE" b="1" dirty="0"/>
              <a:t>September 193</a:t>
            </a:r>
            <a:r>
              <a:rPr lang="en-IE" dirty="0"/>
              <a:t>9 – Germany invaded and occupied Poland.</a:t>
            </a:r>
          </a:p>
          <a:p>
            <a:pPr fontAlgn="base"/>
            <a:r>
              <a:rPr lang="en-IE" b="1" dirty="0"/>
              <a:t>April/May 1940</a:t>
            </a:r>
            <a:r>
              <a:rPr lang="en-IE" dirty="0"/>
              <a:t> – Germany invaded and occupied </a:t>
            </a:r>
            <a:r>
              <a:rPr lang="en-IE" u="sng" dirty="0"/>
              <a:t>Denmark and Norway</a:t>
            </a:r>
            <a:r>
              <a:rPr lang="en-IE" dirty="0"/>
              <a:t>.</a:t>
            </a:r>
          </a:p>
          <a:p>
            <a:pPr fontAlgn="base"/>
            <a:r>
              <a:rPr lang="en-IE" b="1" dirty="0"/>
              <a:t>10th May 1940 </a:t>
            </a:r>
            <a:r>
              <a:rPr lang="en-IE" dirty="0"/>
              <a:t>– Hitler launched a Blitzkrieg against </a:t>
            </a:r>
            <a:r>
              <a:rPr lang="en-IE" u="sng" dirty="0"/>
              <a:t>Holland and Belgium</a:t>
            </a:r>
            <a:r>
              <a:rPr lang="en-IE" dirty="0"/>
              <a:t>. Both countries were occupied.</a:t>
            </a:r>
          </a:p>
          <a:p>
            <a:pPr fontAlgn="base"/>
            <a:r>
              <a:rPr lang="en-IE" b="1" dirty="0"/>
              <a:t>19th May 1940 </a:t>
            </a:r>
            <a:r>
              <a:rPr lang="en-IE" dirty="0"/>
              <a:t>– British troops were pushed back to the beach at Dunkirk and had to be rescued by British boats.</a:t>
            </a:r>
          </a:p>
          <a:p>
            <a:pPr fontAlgn="base"/>
            <a:r>
              <a:rPr lang="en-IE" b="1" dirty="0"/>
              <a:t>22nd June 1940 </a:t>
            </a:r>
            <a:r>
              <a:rPr lang="en-IE" dirty="0"/>
              <a:t>– France was occupied by </a:t>
            </a:r>
            <a:r>
              <a:rPr lang="en-IE" dirty="0" smtClean="0"/>
              <a:t>Germany (</a:t>
            </a:r>
            <a:r>
              <a:rPr lang="en-IE" u="sng" dirty="0" smtClean="0"/>
              <a:t>Vichy Rule</a:t>
            </a:r>
            <a:r>
              <a:rPr lang="en-IE" dirty="0" smtClean="0"/>
              <a:t>).</a:t>
            </a:r>
            <a:endParaRPr lang="en-IE" dirty="0"/>
          </a:p>
          <a:p>
            <a:pPr fontAlgn="base"/>
            <a:r>
              <a:rPr lang="en-IE" b="1" dirty="0"/>
              <a:t>Early 1941 </a:t>
            </a:r>
            <a:r>
              <a:rPr lang="en-IE" dirty="0"/>
              <a:t>– Germany and Italy attacked and had successes in </a:t>
            </a:r>
            <a:r>
              <a:rPr lang="en-IE" u="sng" dirty="0"/>
              <a:t>Yugoslavia, Greece and North Africa</a:t>
            </a:r>
            <a:r>
              <a:rPr lang="en-IE" dirty="0"/>
              <a:t>.</a:t>
            </a:r>
          </a:p>
          <a:p>
            <a:pPr fontAlgn="base"/>
            <a:r>
              <a:rPr lang="en-IE" b="1" dirty="0"/>
              <a:t>22nd June 1941 </a:t>
            </a:r>
            <a:r>
              <a:rPr lang="en-IE" dirty="0"/>
              <a:t>– Germany attacked Russia (Operation Barbarossa) and had made some gains.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631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Q&amp;A	 - Miss one Key terms </a:t>
            </a:r>
            <a:r>
              <a:rPr lang="en-IE" smtClean="0"/>
              <a:t>page 312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IE" sz="1600" dirty="0" smtClean="0"/>
          </a:p>
          <a:p>
            <a:r>
              <a:rPr lang="en-IE" sz="1600" dirty="0" smtClean="0"/>
              <a:t>Give </a:t>
            </a:r>
            <a:r>
              <a:rPr lang="en-IE" sz="1600" dirty="0"/>
              <a:t>one reason why Hitler &amp; Nazi power rose to power </a:t>
            </a:r>
            <a:endParaRPr lang="en-IE" sz="1600" dirty="0" smtClean="0"/>
          </a:p>
          <a:p>
            <a:r>
              <a:rPr lang="en-IE" sz="1600" dirty="0"/>
              <a:t>Who was head of Propaganda in Nazi Germany under Hitler</a:t>
            </a:r>
            <a:endParaRPr lang="en-IE" sz="1600" dirty="0" smtClean="0"/>
          </a:p>
          <a:p>
            <a:r>
              <a:rPr lang="en-IE" sz="1600" dirty="0" smtClean="0"/>
              <a:t>Name two reasons Germany was angry about the Treaty of Versailles?</a:t>
            </a:r>
          </a:p>
          <a:p>
            <a:r>
              <a:rPr lang="en-IE" sz="1600" dirty="0" smtClean="0"/>
              <a:t>Why was the League of Nations set up and was it a success or Failure</a:t>
            </a:r>
          </a:p>
          <a:p>
            <a:r>
              <a:rPr lang="en-IE" sz="1600" dirty="0"/>
              <a:t>What was the Enabling Law </a:t>
            </a:r>
            <a:endParaRPr lang="en-IE" sz="1600" dirty="0" smtClean="0"/>
          </a:p>
          <a:p>
            <a:r>
              <a:rPr lang="en-IE" sz="1600" dirty="0"/>
              <a:t>List one of </a:t>
            </a:r>
            <a:r>
              <a:rPr lang="en-IE" sz="1600" dirty="0" smtClean="0"/>
              <a:t>Hitler's </a:t>
            </a:r>
            <a:r>
              <a:rPr lang="en-IE" sz="1600" dirty="0"/>
              <a:t>Economic achievements </a:t>
            </a:r>
            <a:endParaRPr lang="en-IE" sz="1600" dirty="0" smtClean="0"/>
          </a:p>
          <a:p>
            <a:r>
              <a:rPr lang="en-IE" sz="1600" dirty="0" smtClean="0"/>
              <a:t>Give two of Hitler’s steps to war</a:t>
            </a:r>
          </a:p>
          <a:p>
            <a:r>
              <a:rPr lang="en-IE" sz="1600" dirty="0"/>
              <a:t>what did Hitler &amp; Stalin agree in the Nazi soviet pact of </a:t>
            </a:r>
            <a:r>
              <a:rPr lang="en-IE" sz="1600" dirty="0" smtClean="0"/>
              <a:t>1939 – Pact of Steel</a:t>
            </a:r>
          </a:p>
          <a:p>
            <a:r>
              <a:rPr lang="en-IE" sz="1600" dirty="0" smtClean="0"/>
              <a:t>Explain the following term Lebensraum</a:t>
            </a:r>
          </a:p>
          <a:p>
            <a:r>
              <a:rPr lang="en-IE" sz="1600" dirty="0" smtClean="0"/>
              <a:t>What was Kristallnacht?</a:t>
            </a:r>
          </a:p>
          <a:p>
            <a:r>
              <a:rPr lang="en-IE" sz="1600" dirty="0" smtClean="0"/>
              <a:t>What was Hitler's Final Solution &amp; name a place</a:t>
            </a:r>
          </a:p>
          <a:p>
            <a:r>
              <a:rPr lang="en-IE" sz="1600" dirty="0" smtClean="0"/>
              <a:t>Explain the term – Anschluss</a:t>
            </a:r>
          </a:p>
          <a:p>
            <a:r>
              <a:rPr lang="en-IE" sz="1600" dirty="0" smtClean="0"/>
              <a:t>What was the Maginot Line</a:t>
            </a:r>
          </a:p>
          <a:p>
            <a:r>
              <a:rPr lang="en-IE" sz="1600" dirty="0"/>
              <a:t>What was </a:t>
            </a:r>
            <a:r>
              <a:rPr lang="en-IE" sz="1600" dirty="0" smtClean="0"/>
              <a:t>appeasement?</a:t>
            </a:r>
          </a:p>
          <a:p>
            <a:r>
              <a:rPr lang="en-IE" sz="1600" dirty="0"/>
              <a:t>From your study of WWII what was Vichy </a:t>
            </a:r>
            <a:r>
              <a:rPr lang="en-IE" sz="1600" dirty="0" smtClean="0"/>
              <a:t>France</a:t>
            </a:r>
          </a:p>
          <a:p>
            <a:r>
              <a:rPr lang="en-IE" sz="1600" dirty="0" smtClean="0"/>
              <a:t>Explain the term Phoney War</a:t>
            </a:r>
          </a:p>
          <a:p>
            <a:r>
              <a:rPr lang="en-IE" sz="1600" dirty="0"/>
              <a:t>Name two countries invaded by Hitler in April </a:t>
            </a:r>
            <a:r>
              <a:rPr lang="en-IE" sz="1600" dirty="0" smtClean="0"/>
              <a:t>1940</a:t>
            </a:r>
          </a:p>
          <a:p>
            <a:r>
              <a:rPr lang="en-IE" sz="1600" dirty="0"/>
              <a:t>What was meant by the term Blitzkrieg?</a:t>
            </a:r>
          </a:p>
          <a:p>
            <a:endParaRPr lang="en-IE" sz="1200" dirty="0" smtClean="0"/>
          </a:p>
          <a:p>
            <a:endParaRPr lang="en-IE" sz="1200" dirty="0" smtClean="0"/>
          </a:p>
          <a:p>
            <a:endParaRPr lang="en-IE" sz="1200" dirty="0" smtClean="0"/>
          </a:p>
          <a:p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422494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/>
              <a:t>Battle of Britain </a:t>
            </a:r>
            <a:r>
              <a:rPr lang="en-IE" dirty="0"/>
              <a:t>– August 1940</a:t>
            </a:r>
            <a:br>
              <a:rPr lang="en-IE" dirty="0"/>
            </a:br>
            <a:r>
              <a:rPr lang="en-IE" dirty="0"/>
              <a:t>A.Q. – 10/12 </a:t>
            </a:r>
            <a:r>
              <a:rPr lang="en-IE" dirty="0" smtClean="0"/>
              <a:t>MARKS GRID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/>
          </a:bodyPr>
          <a:lstStyle/>
          <a:p>
            <a:r>
              <a:rPr lang="en-IE" sz="2000" dirty="0"/>
              <a:t>Following fall of France Britain </a:t>
            </a:r>
            <a:r>
              <a:rPr lang="en-IE" sz="2000" u="sng" dirty="0"/>
              <a:t>stood alone V Nazi Germany </a:t>
            </a:r>
          </a:p>
          <a:p>
            <a:r>
              <a:rPr lang="en-IE" sz="2000" dirty="0"/>
              <a:t>Churchill ‘</a:t>
            </a:r>
            <a:r>
              <a:rPr lang="en-IE" sz="2000" b="1" dirty="0"/>
              <a:t>We shall never surrender</a:t>
            </a:r>
            <a:r>
              <a:rPr lang="en-IE" sz="2000" dirty="0"/>
              <a:t>’.</a:t>
            </a:r>
          </a:p>
          <a:p>
            <a:r>
              <a:rPr lang="en-IE" sz="2000" dirty="0"/>
              <a:t>German plan = </a:t>
            </a:r>
            <a:r>
              <a:rPr lang="en-IE" sz="2000" b="1" dirty="0"/>
              <a:t>Operation Sea Lion </a:t>
            </a:r>
            <a:r>
              <a:rPr lang="en-IE" sz="2000" dirty="0"/>
              <a:t>– an immediate invasion of Britain</a:t>
            </a:r>
          </a:p>
          <a:p>
            <a:r>
              <a:rPr lang="en-IE" sz="2000" dirty="0"/>
              <a:t>Luftwaffe would need  to control skies over Britain – </a:t>
            </a:r>
            <a:r>
              <a:rPr lang="en-IE" sz="2000" b="1" dirty="0"/>
              <a:t>Luftwaffe V RAF Spitfires &amp; Hurricanes</a:t>
            </a:r>
          </a:p>
          <a:p>
            <a:r>
              <a:rPr lang="en-IE" sz="2000" dirty="0"/>
              <a:t>Britain gained victory through the </a:t>
            </a:r>
            <a:r>
              <a:rPr lang="en-IE" sz="2000" b="1" dirty="0"/>
              <a:t>RAF and the use of Radar</a:t>
            </a:r>
            <a:r>
              <a:rPr lang="en-IE" sz="2000" dirty="0"/>
              <a:t>, which told them where Luftwaffe were</a:t>
            </a:r>
          </a:p>
          <a:p>
            <a:r>
              <a:rPr lang="en-IE" sz="2000" dirty="0"/>
              <a:t>Operation </a:t>
            </a:r>
            <a:r>
              <a:rPr lang="en-IE" sz="2000" dirty="0" err="1"/>
              <a:t>Sealion</a:t>
            </a:r>
            <a:r>
              <a:rPr lang="en-IE" sz="2000" dirty="0"/>
              <a:t> was followed by </a:t>
            </a:r>
            <a:r>
              <a:rPr lang="en-IE" sz="2000" b="1" dirty="0"/>
              <a:t>THE BLITZ – </a:t>
            </a:r>
            <a:r>
              <a:rPr lang="en-IE" sz="2000" dirty="0"/>
              <a:t>Hitler change of tactic to </a:t>
            </a:r>
            <a:r>
              <a:rPr lang="en-IE" sz="2000" b="1" dirty="0" err="1"/>
              <a:t>Lutwaffe</a:t>
            </a:r>
            <a:r>
              <a:rPr lang="en-IE" sz="2000" b="1" dirty="0"/>
              <a:t> bombing attacks on cities</a:t>
            </a:r>
            <a:r>
              <a:rPr lang="en-IE" sz="2000" dirty="0"/>
              <a:t> i.e. London/Coventry</a:t>
            </a:r>
          </a:p>
          <a:p>
            <a:r>
              <a:rPr lang="en-IE" sz="2400" b="1" dirty="0"/>
              <a:t>Decisive win for Britain: </a:t>
            </a:r>
            <a:r>
              <a:rPr lang="en-IE" sz="2400" dirty="0"/>
              <a:t>They successfully defended against the Germans</a:t>
            </a:r>
          </a:p>
          <a:p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99561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48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Miss a question –write pages 322-323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IE" sz="1800" dirty="0"/>
              <a:t>What date did Germany invade Poland to start WWII – </a:t>
            </a:r>
            <a:r>
              <a:rPr lang="en-IE" sz="1800" dirty="0" smtClean="0"/>
              <a:t>Aidan</a:t>
            </a:r>
            <a:endParaRPr lang="en-IE" sz="1800" dirty="0"/>
          </a:p>
          <a:p>
            <a:pPr>
              <a:buFont typeface="+mj-lt"/>
              <a:buAutoNum type="arabicPeriod"/>
            </a:pPr>
            <a:r>
              <a:rPr lang="en-IE" sz="1800" dirty="0"/>
              <a:t>What date did Britain &amp; France officially declare war on Germany </a:t>
            </a:r>
            <a:r>
              <a:rPr lang="en-IE" sz="1800" dirty="0" smtClean="0"/>
              <a:t>– Jay</a:t>
            </a:r>
            <a:endParaRPr lang="en-IE" sz="1800" dirty="0"/>
          </a:p>
          <a:p>
            <a:pPr>
              <a:buFont typeface="+mj-lt"/>
              <a:buAutoNum type="arabicPeriod"/>
            </a:pPr>
            <a:r>
              <a:rPr lang="en-IE" sz="1800" dirty="0"/>
              <a:t>What was the Phoney war &amp; when was it – </a:t>
            </a:r>
            <a:r>
              <a:rPr lang="en-IE" sz="1800" dirty="0" smtClean="0"/>
              <a:t>Hope</a:t>
            </a:r>
            <a:endParaRPr lang="en-IE" sz="1800" dirty="0"/>
          </a:p>
          <a:p>
            <a:pPr>
              <a:buFont typeface="+mj-lt"/>
              <a:buAutoNum type="arabicPeriod"/>
            </a:pPr>
            <a:r>
              <a:rPr lang="en-IE" sz="1800" dirty="0"/>
              <a:t>Why in April1940 did Hitler invade Denmark &amp; Norway – </a:t>
            </a:r>
            <a:r>
              <a:rPr lang="en-IE" sz="1800" dirty="0" smtClean="0"/>
              <a:t> Lukasz</a:t>
            </a:r>
            <a:endParaRPr lang="en-IE" sz="1800" dirty="0"/>
          </a:p>
          <a:p>
            <a:pPr>
              <a:buFont typeface="+mj-lt"/>
              <a:buAutoNum type="arabicPeriod"/>
            </a:pPr>
            <a:r>
              <a:rPr lang="en-IE" sz="1800" dirty="0"/>
              <a:t>What was Churchill famous for when it came to motivating the British army &amp; Public – </a:t>
            </a:r>
            <a:r>
              <a:rPr lang="en-IE" sz="1800" dirty="0" smtClean="0"/>
              <a:t>Marc</a:t>
            </a:r>
            <a:endParaRPr lang="en-IE" sz="1800" dirty="0"/>
          </a:p>
          <a:p>
            <a:pPr>
              <a:buFont typeface="+mj-lt"/>
              <a:buAutoNum type="arabicPeriod"/>
            </a:pPr>
            <a:r>
              <a:rPr lang="en-IE" sz="1800" dirty="0"/>
              <a:t>What was Operation Sea lion – </a:t>
            </a:r>
            <a:r>
              <a:rPr lang="en-IE" sz="1800" dirty="0" smtClean="0"/>
              <a:t>Adam</a:t>
            </a:r>
            <a:endParaRPr lang="en-IE" sz="1800" dirty="0"/>
          </a:p>
          <a:p>
            <a:pPr>
              <a:buFont typeface="+mj-lt"/>
              <a:buAutoNum type="arabicPeriod"/>
            </a:pPr>
            <a:r>
              <a:rPr lang="en-IE" sz="1800" dirty="0"/>
              <a:t>How did the RAF Defeat the Luftwaffe IN Battle of Britain- </a:t>
            </a:r>
            <a:r>
              <a:rPr lang="en-IE" sz="1800" dirty="0" smtClean="0"/>
              <a:t>Ethan</a:t>
            </a:r>
            <a:endParaRPr lang="en-IE" sz="1800" dirty="0"/>
          </a:p>
          <a:p>
            <a:pPr>
              <a:buFont typeface="+mj-lt"/>
              <a:buAutoNum type="arabicPeriod"/>
            </a:pPr>
            <a:r>
              <a:rPr lang="en-IE" sz="1800" dirty="0"/>
              <a:t>What was the Blitz – </a:t>
            </a:r>
            <a:r>
              <a:rPr lang="en-IE" sz="1800" dirty="0" smtClean="0"/>
              <a:t>Clodagh</a:t>
            </a:r>
            <a:endParaRPr lang="en-IE" sz="1800" dirty="0"/>
          </a:p>
          <a:p>
            <a:pPr>
              <a:buFont typeface="+mj-lt"/>
              <a:buAutoNum type="arabicPeriod"/>
            </a:pPr>
            <a:r>
              <a:rPr lang="en-IE" sz="1800" dirty="0"/>
              <a:t>What was the name of the line the Germans defeated in </a:t>
            </a:r>
            <a:r>
              <a:rPr lang="en-IE" sz="1800" dirty="0" smtClean="0"/>
              <a:t>France (France border with Germany)</a:t>
            </a:r>
          </a:p>
          <a:p>
            <a:pPr>
              <a:buFont typeface="+mj-lt"/>
              <a:buAutoNum type="arabicPeriod"/>
            </a:pPr>
            <a:r>
              <a:rPr lang="en-IE" sz="1800" dirty="0" smtClean="0"/>
              <a:t>What </a:t>
            </a:r>
            <a:r>
              <a:rPr lang="en-IE" sz="1800" dirty="0"/>
              <a:t>was Vichy Rule - Anyone</a:t>
            </a:r>
          </a:p>
          <a:p>
            <a:pPr>
              <a:buFont typeface="+mj-lt"/>
              <a:buAutoNum type="arabicPeriod"/>
            </a:pPr>
            <a:endParaRPr lang="en-IE" sz="1800" dirty="0"/>
          </a:p>
          <a:p>
            <a:pPr>
              <a:buFont typeface="+mj-lt"/>
              <a:buAutoNum type="arabicPeriod"/>
            </a:pPr>
            <a:endParaRPr lang="en-IE" sz="1800" dirty="0"/>
          </a:p>
          <a:p>
            <a:pPr>
              <a:buFont typeface="+mj-lt"/>
              <a:buAutoNum type="arabicPeriod"/>
            </a:pPr>
            <a:endParaRPr lang="en-IE" sz="1400" dirty="0"/>
          </a:p>
          <a:p>
            <a:pPr>
              <a:buFont typeface="+mj-lt"/>
              <a:buAutoNum type="arabicPeriod"/>
            </a:pP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3179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600" b="1" dirty="0">
                <a:solidFill>
                  <a:srgbClr val="FF9933"/>
                </a:solidFill>
              </a:rPr>
              <a:t>WWII: German Soldier in Operation Barbarossa Q&amp;A</a:t>
            </a:r>
            <a:r>
              <a:rPr lang="en-US" altLang="en-US" sz="3600" dirty="0">
                <a:solidFill>
                  <a:srgbClr val="FF9933"/>
                </a:solidFill>
              </a:rPr>
              <a:t>: 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en-US" sz="2000" b="1" dirty="0"/>
              <a:t>How many German Soldiers were involved in Operation Barbarossa –</a:t>
            </a:r>
          </a:p>
          <a:p>
            <a:pPr marL="457200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en-US" sz="2000" b="1" dirty="0"/>
              <a:t>What was Operation Barbarossa –</a:t>
            </a:r>
          </a:p>
          <a:p>
            <a:pPr marL="457200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en-US" sz="2000" b="1" dirty="0"/>
              <a:t>What famous military Tactics did the German military use in Operation Barbarossa –</a:t>
            </a:r>
          </a:p>
          <a:p>
            <a:pPr marL="457200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en-US" sz="2000" b="1" dirty="0"/>
              <a:t>What were the 3 stages of Blitzkrieg –</a:t>
            </a:r>
          </a:p>
          <a:p>
            <a:pPr marL="457200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en-US" sz="2000" b="1" dirty="0"/>
              <a:t>What was the name of the pact that Hitler decided to break when he invaded Russia/Soviet Union?  - </a:t>
            </a:r>
          </a:p>
          <a:p>
            <a:pPr marL="457200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en-US" sz="2000" b="1" dirty="0"/>
              <a:t>Give me one reason why Hitler invaded – Kayleigh</a:t>
            </a:r>
          </a:p>
          <a:p>
            <a:pPr marL="457200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en-US" sz="2000" b="1" dirty="0"/>
              <a:t>Another reason –</a:t>
            </a:r>
          </a:p>
          <a:p>
            <a:pPr marL="457200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en-US" sz="2000" b="1" dirty="0"/>
              <a:t>What was the name of the policy that the Soviets used to defend against the Germans –</a:t>
            </a:r>
          </a:p>
          <a:p>
            <a:pPr marL="457200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altLang="en-US" sz="2000" b="1" dirty="0"/>
              <a:t>What happened at battle of Stalingrad – ?</a:t>
            </a:r>
          </a:p>
        </p:txBody>
      </p:sp>
    </p:spTree>
    <p:extLst>
      <p:ext uri="{BB962C8B-B14F-4D97-AF65-F5344CB8AC3E}">
        <p14:creationId xmlns:p14="http://schemas.microsoft.com/office/powerpoint/2010/main" val="24743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7051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22860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28600"/>
            <a:ext cx="1857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379788"/>
            <a:ext cx="246697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138488"/>
            <a:ext cx="272415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143250"/>
            <a:ext cx="2590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3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IE" altLang="en-US" b="1" dirty="0">
                <a:solidFill>
                  <a:schemeClr val="accent2"/>
                </a:solidFill>
              </a:rPr>
              <a:t>US Involvement &amp; War on land Air &amp;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IE" altLang="en-US" sz="2000" dirty="0"/>
              <a:t>US joined the war when Japan (helping Nazi Germany) bombed </a:t>
            </a:r>
            <a:r>
              <a:rPr lang="en-IE" altLang="en-US" sz="2000" b="1" dirty="0"/>
              <a:t>Pearl Harbour (Hawaii) </a:t>
            </a:r>
            <a:r>
              <a:rPr lang="en-IE" altLang="en-US" sz="2000" dirty="0"/>
              <a:t>in December 1941 – destroying US Battleships &amp; planes </a:t>
            </a:r>
            <a:r>
              <a:rPr lang="en-IE" altLang="en-US" sz="2000" dirty="0">
                <a:hlinkClick r:id="rId2"/>
              </a:rPr>
              <a:t>https://www.youtube.com/watch?v=bxIsVYdB0lA</a:t>
            </a:r>
            <a:r>
              <a:rPr lang="en-IE" altLang="en-US" sz="2000" dirty="0"/>
              <a:t>  </a:t>
            </a:r>
          </a:p>
          <a:p>
            <a:r>
              <a:rPr lang="en-IE" altLang="en-US" sz="2000" dirty="0"/>
              <a:t>War became </a:t>
            </a:r>
            <a:r>
              <a:rPr lang="en-IE" altLang="en-US" sz="2000" b="1" dirty="0"/>
              <a:t>Allies</a:t>
            </a:r>
            <a:r>
              <a:rPr lang="en-IE" altLang="en-US" sz="2000" dirty="0"/>
              <a:t> (US , Britain, Russia) </a:t>
            </a:r>
            <a:r>
              <a:rPr lang="en-IE" altLang="en-US" sz="2000" b="1" dirty="0"/>
              <a:t>vs Axis Powers </a:t>
            </a:r>
            <a:r>
              <a:rPr lang="en-IE" altLang="en-US" sz="2000" dirty="0"/>
              <a:t>(Germany, Italy &amp; Japan)</a:t>
            </a:r>
          </a:p>
          <a:p>
            <a:r>
              <a:rPr lang="en-IE" altLang="en-US" sz="2000" dirty="0"/>
              <a:t>Britain &amp; US won the war at sea – </a:t>
            </a:r>
            <a:r>
              <a:rPr lang="en-IE" altLang="en-US" sz="2000" b="1" dirty="0"/>
              <a:t>Battle of Atlantic </a:t>
            </a:r>
            <a:r>
              <a:rPr lang="en-IE" altLang="en-US" sz="2000" dirty="0"/>
              <a:t>– attacking &amp; defeating </a:t>
            </a:r>
            <a:r>
              <a:rPr lang="en-IE" altLang="en-US" sz="2000" b="1" dirty="0"/>
              <a:t>German U Boats </a:t>
            </a:r>
            <a:r>
              <a:rPr lang="en-IE" altLang="en-US" sz="2000" dirty="0"/>
              <a:t>bringing supplies – they won because of advanced shipbuilding &amp; using </a:t>
            </a:r>
            <a:r>
              <a:rPr lang="en-IE" altLang="en-US" sz="2000" b="1" dirty="0"/>
              <a:t>ULTRA </a:t>
            </a:r>
            <a:r>
              <a:rPr lang="en-IE" altLang="en-US" sz="2000" dirty="0"/>
              <a:t>– Cracking German codes  - </a:t>
            </a:r>
            <a:r>
              <a:rPr lang="en-IE" altLang="en-US" sz="2000" b="1" dirty="0"/>
              <a:t>the enigma </a:t>
            </a:r>
            <a:r>
              <a:rPr lang="en-IE" altLang="en-US" sz="2000" dirty="0">
                <a:hlinkClick r:id="rId3"/>
              </a:rPr>
              <a:t>https://www.youtube.com/watch?v=Fg85ggZSHMw</a:t>
            </a:r>
            <a:r>
              <a:rPr lang="en-IE" altLang="en-US" sz="2000" dirty="0"/>
              <a:t> </a:t>
            </a:r>
          </a:p>
          <a:p>
            <a:r>
              <a:rPr lang="en-IE" altLang="en-US" sz="2000" b="1" dirty="0"/>
              <a:t>Air war</a:t>
            </a:r>
            <a:r>
              <a:rPr lang="en-IE" altLang="en-US" sz="2000" dirty="0"/>
              <a:t>: Britain &amp; US bombed Germany by day &amp; night – cities such as </a:t>
            </a:r>
            <a:r>
              <a:rPr lang="en-IE" altLang="en-US" sz="2000" b="1" dirty="0"/>
              <a:t>Hamburg &amp; Dresden </a:t>
            </a:r>
            <a:r>
              <a:rPr lang="en-IE" altLang="en-US" sz="2000" dirty="0"/>
              <a:t>(30,000 killed in 1 raid)</a:t>
            </a:r>
          </a:p>
          <a:p>
            <a:r>
              <a:rPr lang="en-IE" altLang="en-US" sz="2000" dirty="0"/>
              <a:t>Germany responded by using </a:t>
            </a:r>
            <a:r>
              <a:rPr lang="en-IE" altLang="en-US" sz="2000" u="sng" dirty="0"/>
              <a:t>V1 Flying Bombs &amp; V2 Rockets</a:t>
            </a:r>
          </a:p>
          <a:p>
            <a:r>
              <a:rPr lang="en-IE" altLang="en-US" sz="2000" dirty="0"/>
              <a:t>Germany had been driven from Russia &amp; were on the defensive – next vital step by allies – </a:t>
            </a:r>
            <a:r>
              <a:rPr lang="en-IE" altLang="en-US" sz="2000" b="1" dirty="0"/>
              <a:t>Operation Overlord -  D-Day  JUNE 6 1944</a:t>
            </a:r>
          </a:p>
          <a:p>
            <a:endParaRPr lang="en-IE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effectLst/>
              </a:rPr>
              <a:t>Allies push to victory</a:t>
            </a:r>
            <a:r>
              <a:rPr lang="en-IE" dirty="0">
                <a:effectLst/>
              </a:rPr>
              <a:t> + fall of Berlin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https://www.youtube.com/watch?v=OPcRfzRtM9o</a:t>
            </a:r>
            <a:r>
              <a:rPr lang="en-IE" dirty="0"/>
              <a:t> </a:t>
            </a:r>
          </a:p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466975" cy="352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73630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4159"/>
            <a:ext cx="2409056" cy="41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9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effectLst/>
              </a:rPr>
              <a:t>Allies push to victory</a:t>
            </a:r>
            <a:r>
              <a:rPr lang="en-IE" dirty="0">
                <a:effectLst/>
              </a:rPr>
              <a:t> + fall of Berlin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92500" lnSpcReduction="20000"/>
          </a:bodyPr>
          <a:lstStyle/>
          <a:p>
            <a:r>
              <a:rPr lang="en-IE" sz="2000" b="1" dirty="0"/>
              <a:t>D-Day victory for Allies at Normandy – took just over 2 months for allies to </a:t>
            </a:r>
            <a:r>
              <a:rPr lang="en-IE" sz="2000" b="1" u="sng" dirty="0"/>
              <a:t>LIBERATE (Free) France from German control </a:t>
            </a:r>
            <a:r>
              <a:rPr lang="en-IE" sz="2000" b="1" dirty="0"/>
              <a:t>– August 1944</a:t>
            </a:r>
          </a:p>
          <a:p>
            <a:r>
              <a:rPr lang="en-IE" sz="2000" b="1" dirty="0"/>
              <a:t>Allies then into Italy -  overthrew Mussolini and his pro-Nazi Government in 1945 – </a:t>
            </a:r>
            <a:r>
              <a:rPr lang="en-IE" sz="2000" b="1" u="sng" dirty="0"/>
              <a:t>Mussolini then killed by Italian Partisans </a:t>
            </a:r>
            <a:r>
              <a:rPr lang="en-IE" sz="2000" b="1" dirty="0"/>
              <a:t>(anti-fascists)</a:t>
            </a:r>
          </a:p>
          <a:p>
            <a:r>
              <a:rPr lang="en-IE" sz="2000" b="1" dirty="0"/>
              <a:t>Big three allies meet continuously during war = Britain, USA &amp; USSR (Russia) i.e. 1945 </a:t>
            </a:r>
            <a:r>
              <a:rPr lang="en-IE" sz="2000" b="1" u="sng" dirty="0"/>
              <a:t>Yalta Conference – decisions (Soviets enter war against JAPAN &amp; Germany would be demilitarised after war</a:t>
            </a:r>
          </a:p>
          <a:p>
            <a:r>
              <a:rPr lang="en-IE" sz="2000" b="1" dirty="0"/>
              <a:t>As the allies pushed onto Berlin </a:t>
            </a:r>
            <a:r>
              <a:rPr lang="en-IE" sz="2000" b="1" u="sng" dirty="0"/>
              <a:t>– in a three point attack – (East, North, South) 45000 German troops defended Berlin</a:t>
            </a:r>
          </a:p>
          <a:p>
            <a:r>
              <a:rPr lang="en-IE" sz="2000" b="1" u="sng" dirty="0"/>
              <a:t>Battle of Berlin </a:t>
            </a:r>
            <a:r>
              <a:rPr lang="en-IE" sz="2000" b="1" dirty="0"/>
              <a:t>– Late April- early may 1945 – one of bloodiest battles – Hitler hid in a  bunker and committed suicide as Germans surrendered to allies</a:t>
            </a:r>
          </a:p>
          <a:p>
            <a:r>
              <a:rPr lang="en-IE" sz="2000" b="1" dirty="0"/>
              <a:t>By May 1945 Japan military was in ruins &amp; US President Harry Truman decided to drop </a:t>
            </a:r>
            <a:r>
              <a:rPr lang="en-IE" sz="2000" b="1" u="sng" dirty="0"/>
              <a:t>ATOMIC BOMBS (August 1945) on Hiroshima &amp; Nagasaki</a:t>
            </a:r>
            <a:r>
              <a:rPr lang="en-IE" sz="2000" b="1" dirty="0"/>
              <a:t> – terrible impact of bombs made Japan surrender – </a:t>
            </a:r>
            <a:r>
              <a:rPr lang="en-IE" sz="2000" b="1" u="sng" dirty="0"/>
              <a:t>80000 killed immediately</a:t>
            </a:r>
          </a:p>
        </p:txBody>
      </p:sp>
    </p:spTree>
    <p:extLst>
      <p:ext uri="{BB962C8B-B14F-4D97-AF65-F5344CB8AC3E}">
        <p14:creationId xmlns:p14="http://schemas.microsoft.com/office/powerpoint/2010/main" val="11695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Results of 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en-IE" sz="2400" b="1" u="sng" dirty="0"/>
              <a:t>55 MILLION DIED </a:t>
            </a:r>
            <a:r>
              <a:rPr lang="en-IE" sz="2400" b="1" dirty="0"/>
              <a:t>– SOLDIERS &amp; CIVILIANS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400" b="1" dirty="0"/>
              <a:t>Nazi war criminals tried &amp; sentenced – </a:t>
            </a:r>
            <a:r>
              <a:rPr lang="en-IE" sz="2400" b="1" u="sng" dirty="0"/>
              <a:t>NUREMBURG TRIALS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400" b="1" dirty="0"/>
              <a:t>Two new </a:t>
            </a:r>
            <a:r>
              <a:rPr lang="en-IE" sz="2400" b="1" u="sng" dirty="0"/>
              <a:t>“SUPERPOWERS</a:t>
            </a:r>
            <a:r>
              <a:rPr lang="en-IE" sz="2400" b="1" dirty="0"/>
              <a:t>” were found  -USA &amp; USSR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400" b="1" u="sng" dirty="0"/>
              <a:t>Germany was divided into two </a:t>
            </a:r>
            <a:r>
              <a:rPr lang="en-IE" sz="2400" b="1" dirty="0"/>
              <a:t>– East Germany controlled by USSR &amp; West Germany-  Britain, France &amp; USA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400" b="1" dirty="0"/>
              <a:t>Europe wanted </a:t>
            </a:r>
            <a:r>
              <a:rPr lang="en-IE" sz="2400" b="1" u="sng" dirty="0"/>
              <a:t>PEACE &amp; UNITY</a:t>
            </a:r>
            <a:r>
              <a:rPr lang="en-IE" sz="2400" b="1" dirty="0"/>
              <a:t>– eventually ended up with modern day EU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400" b="1" dirty="0">
                <a:hlinkClick r:id="rId2"/>
              </a:rPr>
              <a:t>https://www.youtube.com/watch?v=2ez5G1khwTo&amp;ebc=ANyPxKoKVv4ncYZYalGUP28vcVuknpcTu9S-o0W9EanPIMCsR1-hfqHS8FZDpHbWgo5T-zhnmH3OJWGbHMOk-8u6H_a9hDBz4w</a:t>
            </a:r>
            <a:r>
              <a:rPr lang="en-IE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u="sng" dirty="0"/>
              <a:t>COLD WAR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4563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12201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2763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u="sng" dirty="0"/>
              <a:t>COLD WAR: CAUSES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21208" lvl="0" indent="-457200">
              <a:buAutoNum type="arabicPeriod"/>
            </a:pPr>
            <a:r>
              <a:rPr lang="en-GB" sz="2400" dirty="0"/>
              <a:t>Disagreements during WW2 . The </a:t>
            </a:r>
            <a:r>
              <a:rPr lang="en-GB" sz="2400" b="1" u="sng" dirty="0"/>
              <a:t>US slow to open ‘second front’. 27 m Russians died</a:t>
            </a:r>
            <a:r>
              <a:rPr lang="en-GB" sz="2400" dirty="0"/>
              <a:t> &amp; </a:t>
            </a:r>
            <a:r>
              <a:rPr lang="en-GB" sz="2400" b="1" u="sng" dirty="0"/>
              <a:t>Atomic bomb </a:t>
            </a:r>
            <a:r>
              <a:rPr lang="en-GB" sz="2400" dirty="0"/>
              <a:t>not shared with USSR.</a:t>
            </a:r>
          </a:p>
          <a:p>
            <a:pPr marL="521208" lvl="0" indent="-457200">
              <a:buAutoNum type="arabicPeriod"/>
            </a:pPr>
            <a:r>
              <a:rPr lang="en-GB" sz="2400" b="1" dirty="0"/>
              <a:t>Political differences</a:t>
            </a:r>
            <a:r>
              <a:rPr lang="en-GB" sz="2400" dirty="0"/>
              <a:t>: </a:t>
            </a:r>
            <a:r>
              <a:rPr lang="en-GB" sz="2400" b="1" dirty="0"/>
              <a:t>USA = Capitalist economy </a:t>
            </a:r>
            <a:r>
              <a:rPr lang="en-GB" sz="2400" dirty="0"/>
              <a:t>(Democracy) &amp; </a:t>
            </a:r>
            <a:r>
              <a:rPr lang="en-GB" sz="2400" b="1" dirty="0"/>
              <a:t>Soviet Union = state controlled economy (communism</a:t>
            </a:r>
            <a:r>
              <a:rPr lang="en-GB" sz="2400" dirty="0"/>
              <a:t>) </a:t>
            </a:r>
          </a:p>
          <a:p>
            <a:pPr marL="521208" lvl="0" indent="-457200">
              <a:buAutoNum type="arabicPeriod"/>
            </a:pPr>
            <a:r>
              <a:rPr lang="en-GB" sz="2400" b="1" dirty="0"/>
              <a:t>Marshall Plan</a:t>
            </a:r>
            <a:r>
              <a:rPr lang="en-GB" sz="2400" dirty="0"/>
              <a:t>: US offered to help </a:t>
            </a:r>
            <a:r>
              <a:rPr lang="en-GB" sz="2400" b="1" dirty="0"/>
              <a:t>Europe’s Economic recovery after wa</a:t>
            </a:r>
            <a:r>
              <a:rPr lang="en-GB" sz="2400" dirty="0"/>
              <a:t>r – Stalin stopped European countries getting help from Marshall Plan</a:t>
            </a:r>
          </a:p>
          <a:p>
            <a:pPr marL="521208" lvl="0" indent="-457200">
              <a:buAutoNum type="arabicPeriod"/>
            </a:pPr>
            <a:r>
              <a:rPr lang="en-GB" sz="2400" b="1" dirty="0"/>
              <a:t>Truman Doctrine</a:t>
            </a:r>
            <a:r>
              <a:rPr lang="en-GB" sz="2400" dirty="0"/>
              <a:t>:</a:t>
            </a:r>
            <a:r>
              <a:rPr lang="en-GB" sz="2400" b="1" dirty="0"/>
              <a:t>– US Policy to stop spread of Communism</a:t>
            </a:r>
          </a:p>
          <a:p>
            <a:pPr marL="521208" lvl="0" indent="-457200">
              <a:buAutoNum type="arabicPeriod"/>
            </a:pPr>
            <a:r>
              <a:rPr lang="en-IE" sz="2400" b="1" dirty="0">
                <a:hlinkClick r:id="rId2"/>
              </a:rPr>
              <a:t>https://www.youtube.com/watch?v=wVqziNV7dGY&amp;index=15&amp;list=PL4bn0pCEuAfW18Yrd8-5u9fOC3cEbge5z</a:t>
            </a:r>
            <a:r>
              <a:rPr lang="en-IE" sz="2400" b="1" dirty="0"/>
              <a:t> </a:t>
            </a:r>
          </a:p>
          <a:p>
            <a:pPr marL="578358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59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Three Case studies of cold war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b="1" dirty="0"/>
              <a:t>Typical exam questions are 10-12 marks on these topics, short questions on key terms as well i.e. What was Truman Doctrine</a:t>
            </a:r>
          </a:p>
          <a:p>
            <a:r>
              <a:rPr lang="en-IE" sz="2000" b="1" dirty="0"/>
              <a:t>Long q =   Name one of the leaders shown above (a), (b) or (c) and write an account of a major crisis in the Cold War, 1945-63, in which that leader was involved. (14) or Write an account of a named major crisis in the Cold War between the USA and the USSR during the period, 1945-63. (12)</a:t>
            </a:r>
          </a:p>
          <a:p>
            <a:r>
              <a:rPr lang="en-IE" sz="2800" b="1" dirty="0">
                <a:solidFill>
                  <a:srgbClr val="FF0000"/>
                </a:solidFill>
              </a:rPr>
              <a:t>Topic 1: Berlin Blockade</a:t>
            </a:r>
          </a:p>
          <a:p>
            <a:r>
              <a:rPr lang="en-IE" sz="2800" b="1" dirty="0">
                <a:solidFill>
                  <a:srgbClr val="FFFF00"/>
                </a:solidFill>
              </a:rPr>
              <a:t>Topic 2: Cuban missile crisis</a:t>
            </a:r>
          </a:p>
          <a:p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Topic 3: Korean War</a:t>
            </a:r>
          </a:p>
          <a:p>
            <a:endParaRPr lang="en-IE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01208"/>
            <a:ext cx="3810000" cy="115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218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u="sng" dirty="0"/>
              <a:t>The Berlin Blockade </a:t>
            </a:r>
            <a:r>
              <a:rPr lang="en-IE" b="1" u="sng" dirty="0" smtClean="0"/>
              <a:t>1948-49 – Grid 1 special topic</a:t>
            </a:r>
            <a:endParaRPr lang="en-IE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86552"/>
          </a:xfrm>
        </p:spPr>
        <p:txBody>
          <a:bodyPr>
            <a:normAutofit/>
          </a:bodyPr>
          <a:lstStyle/>
          <a:p>
            <a:r>
              <a:rPr lang="en-IE" sz="2000" dirty="0"/>
              <a:t>After WWII the allies divided Germany into </a:t>
            </a:r>
            <a:r>
              <a:rPr lang="en-IE" sz="2000" b="1" dirty="0"/>
              <a:t>4 zones </a:t>
            </a:r>
            <a:r>
              <a:rPr lang="en-IE" sz="2000" dirty="0"/>
              <a:t>– Soviets (Russia), American, British &amp; French</a:t>
            </a:r>
          </a:p>
          <a:p>
            <a:r>
              <a:rPr lang="en-IE" sz="2000" dirty="0"/>
              <a:t>US believed </a:t>
            </a:r>
            <a:r>
              <a:rPr lang="en-IE" sz="2000" b="1" dirty="0"/>
              <a:t>a better German economy </a:t>
            </a:r>
            <a:r>
              <a:rPr lang="en-IE" sz="2000" dirty="0"/>
              <a:t>would prevent another rise of Nazism &amp; wanted to use </a:t>
            </a:r>
            <a:r>
              <a:rPr lang="en-IE" sz="2000" b="1" dirty="0"/>
              <a:t>Marshal aid,</a:t>
            </a:r>
            <a:r>
              <a:rPr lang="en-IE" sz="2000" dirty="0"/>
              <a:t> Soviet’s disagreed</a:t>
            </a:r>
          </a:p>
          <a:p>
            <a:r>
              <a:rPr lang="en-IE" sz="2000" dirty="0"/>
              <a:t>A new currency was set up “</a:t>
            </a:r>
            <a:r>
              <a:rPr lang="en-IE" sz="2000" b="1" dirty="0"/>
              <a:t>Deutschmark</a:t>
            </a:r>
            <a:r>
              <a:rPr lang="en-IE" sz="2000" dirty="0"/>
              <a:t>” – Soviets didn’t agree and so </a:t>
            </a:r>
            <a:r>
              <a:rPr lang="en-IE" sz="2000" b="1" u="sng" dirty="0"/>
              <a:t>cut off all road, rail &amp; canal transport in &amp; out of </a:t>
            </a:r>
            <a:r>
              <a:rPr lang="en-IE" sz="2000" b="1" u="sng" dirty="0" err="1"/>
              <a:t>Wast</a:t>
            </a:r>
            <a:r>
              <a:rPr lang="en-IE" sz="2000" b="1" u="sng" dirty="0"/>
              <a:t> Berlin</a:t>
            </a:r>
            <a:r>
              <a:rPr lang="en-IE" sz="2000" dirty="0"/>
              <a:t> (Communist area) = </a:t>
            </a:r>
            <a:r>
              <a:rPr lang="en-IE" sz="2000" b="1" dirty="0">
                <a:solidFill>
                  <a:srgbClr val="FFFF00"/>
                </a:solidFill>
              </a:rPr>
              <a:t>BERLIN BLOCKADE (</a:t>
            </a:r>
            <a:r>
              <a:rPr lang="en-IE" sz="2000" dirty="0"/>
              <a:t>June 28 1948)</a:t>
            </a:r>
          </a:p>
          <a:p>
            <a:r>
              <a:rPr lang="en-IE" sz="2000" dirty="0"/>
              <a:t>Other three – organised “</a:t>
            </a:r>
            <a:r>
              <a:rPr lang="en-IE" sz="2000" b="1" dirty="0"/>
              <a:t>OPERATION VITALS</a:t>
            </a:r>
            <a:r>
              <a:rPr lang="en-IE" sz="2000" dirty="0"/>
              <a:t>” – to fly supplies into Berlin – cargo planes flew in </a:t>
            </a:r>
            <a:r>
              <a:rPr lang="en-IE" sz="2000" u="sng" dirty="0"/>
              <a:t>food, coal, petrol &amp; Medical supplie</a:t>
            </a:r>
            <a:r>
              <a:rPr lang="en-IE" sz="2000" dirty="0"/>
              <a:t>s</a:t>
            </a:r>
          </a:p>
          <a:p>
            <a:r>
              <a:rPr lang="en-IE" sz="2000" dirty="0"/>
              <a:t>At highest point planes flying in every </a:t>
            </a:r>
            <a:r>
              <a:rPr lang="en-IE" sz="2000" b="1" dirty="0"/>
              <a:t>90 seconds</a:t>
            </a:r>
            <a:r>
              <a:rPr lang="en-IE" sz="2000" dirty="0"/>
              <a:t>!! </a:t>
            </a:r>
            <a:r>
              <a:rPr lang="en-IE" sz="2000" i="1" dirty="0"/>
              <a:t>26.5 planes in class</a:t>
            </a:r>
          </a:p>
          <a:p>
            <a:endParaRPr lang="en-IE" sz="2000" b="1" dirty="0">
              <a:solidFill>
                <a:srgbClr val="FFFF00"/>
              </a:solidFill>
            </a:endParaRPr>
          </a:p>
          <a:p>
            <a:endParaRPr lang="en-IE" sz="2000" b="1" dirty="0">
              <a:solidFill>
                <a:srgbClr val="FFFF00"/>
              </a:solidFill>
            </a:endParaRPr>
          </a:p>
          <a:p>
            <a:endParaRPr lang="en-IE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/>
              <a:t>The Berlin Blockade 1948-49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5290608"/>
          </a:xfrm>
        </p:spPr>
        <p:txBody>
          <a:bodyPr>
            <a:normAutofit/>
          </a:bodyPr>
          <a:lstStyle/>
          <a:p>
            <a:r>
              <a:rPr lang="en-IE" sz="2000" dirty="0"/>
              <a:t>Stalin also cut </a:t>
            </a:r>
            <a:r>
              <a:rPr lang="en-IE" sz="2000" b="1" dirty="0"/>
              <a:t>electricity into West Berlin – work suffered &amp; 120,000 people lost job</a:t>
            </a:r>
            <a:r>
              <a:rPr lang="en-IE" sz="2000" dirty="0"/>
              <a:t>s</a:t>
            </a:r>
          </a:p>
          <a:p>
            <a:r>
              <a:rPr lang="en-IE" sz="2000" dirty="0"/>
              <a:t>Stalin did not want another war and once he saw Truman would not back down he ended the blockade </a:t>
            </a:r>
            <a:r>
              <a:rPr lang="en-IE" sz="2000" b="1" dirty="0"/>
              <a:t>May 12 1949 (</a:t>
            </a:r>
            <a:r>
              <a:rPr lang="en-IE" sz="2000" dirty="0"/>
              <a:t>less than one year)</a:t>
            </a:r>
          </a:p>
          <a:p>
            <a:r>
              <a:rPr lang="en-IE" sz="2000" b="1" dirty="0"/>
              <a:t>RESULTs: </a:t>
            </a:r>
          </a:p>
          <a:p>
            <a:r>
              <a:rPr lang="en-IE" sz="2000" b="1" u="sng" dirty="0"/>
              <a:t>1. </a:t>
            </a:r>
            <a:r>
              <a:rPr lang="en-IE" sz="2000" u="sng" dirty="0"/>
              <a:t>Tensions grew between soviets &amp; US </a:t>
            </a:r>
            <a:r>
              <a:rPr lang="en-IE" sz="2000" dirty="0"/>
              <a:t>and early cold war victory for US. </a:t>
            </a:r>
          </a:p>
          <a:p>
            <a:r>
              <a:rPr lang="en-IE" sz="2000" dirty="0"/>
              <a:t>2</a:t>
            </a:r>
            <a:r>
              <a:rPr lang="en-IE" sz="2000" b="1" dirty="0"/>
              <a:t>. Berlin wall built 1961</a:t>
            </a:r>
          </a:p>
          <a:p>
            <a:r>
              <a:rPr lang="en-IE" sz="2000" b="1" dirty="0"/>
              <a:t>3. Berlin was now divided in two</a:t>
            </a:r>
            <a:r>
              <a:rPr lang="en-IE" sz="2000" dirty="0"/>
              <a:t> – East &amp; West and would remain divided until 1990</a:t>
            </a:r>
          </a:p>
          <a:p>
            <a:pPr marL="64008" indent="0">
              <a:buNone/>
            </a:pPr>
            <a:r>
              <a:rPr lang="en-IE" sz="2000" b="1" dirty="0">
                <a:hlinkClick r:id="rId2"/>
              </a:rPr>
              <a:t>https://www.youtube.com/watch?v=Y5SCwBLvEqw</a:t>
            </a:r>
            <a:r>
              <a:rPr lang="en-IE" sz="2000" b="1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01208"/>
            <a:ext cx="389646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9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Q &amp; A Berlin Blockade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2400" dirty="0"/>
              <a:t>How many zones was Germany divided into after WWII- Jack</a:t>
            </a:r>
          </a:p>
          <a:p>
            <a:r>
              <a:rPr lang="en-IE" sz="2400" dirty="0"/>
              <a:t>What was Marshall Aid  - </a:t>
            </a:r>
            <a:r>
              <a:rPr lang="en-IE" sz="2400" dirty="0" err="1"/>
              <a:t>Fionn</a:t>
            </a:r>
            <a:endParaRPr lang="en-IE" sz="2400" dirty="0"/>
          </a:p>
          <a:p>
            <a:r>
              <a:rPr lang="en-IE" sz="2400" dirty="0"/>
              <a:t>What was the name of the new German currency developed – </a:t>
            </a:r>
            <a:r>
              <a:rPr lang="en-IE" sz="2400" dirty="0" err="1"/>
              <a:t>Kaithlinn</a:t>
            </a:r>
            <a:endParaRPr lang="en-IE" sz="2400" dirty="0"/>
          </a:p>
          <a:p>
            <a:r>
              <a:rPr lang="en-IE" sz="2400" dirty="0"/>
              <a:t>How did the Soviets respond to this – Liam</a:t>
            </a:r>
          </a:p>
          <a:p>
            <a:r>
              <a:rPr lang="en-IE" sz="2400" dirty="0"/>
              <a:t>What was Operation Vitals – Amy</a:t>
            </a:r>
          </a:p>
          <a:p>
            <a:r>
              <a:rPr lang="en-IE" sz="2400" dirty="0"/>
              <a:t>What did Stalin do to stop the air lifts - Ciara</a:t>
            </a:r>
          </a:p>
          <a:p>
            <a:r>
              <a:rPr lang="en-IE" sz="2400" dirty="0"/>
              <a:t>Give one result – Adam C.</a:t>
            </a:r>
          </a:p>
          <a:p>
            <a:r>
              <a:rPr lang="en-IE" sz="2400" dirty="0"/>
              <a:t>Give another - Lia</a:t>
            </a:r>
          </a:p>
          <a:p>
            <a:r>
              <a:rPr lang="en-IE" sz="2400" dirty="0"/>
              <a:t>Third result-  Somebody who missed a question</a:t>
            </a:r>
          </a:p>
          <a:p>
            <a:endParaRPr lang="en-IE" sz="24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7823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b="1" dirty="0"/>
              <a:t>Korean War </a:t>
            </a:r>
            <a:r>
              <a:rPr lang="en-IE" b="1" dirty="0" smtClean="0"/>
              <a:t>1950-53 </a:t>
            </a:r>
            <a:r>
              <a:rPr lang="en-IE" b="1" u="sng" dirty="0"/>
              <a:t>Grid </a:t>
            </a:r>
            <a:r>
              <a:rPr lang="en-IE" b="1" u="sng" dirty="0" smtClean="0"/>
              <a:t>2 </a:t>
            </a:r>
            <a:r>
              <a:rPr lang="en-IE" b="1" u="sng" dirty="0"/>
              <a:t>special topic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/>
              <a:t>After WW2 Korea divided into </a:t>
            </a:r>
            <a:r>
              <a:rPr lang="en-IE" sz="2000" b="1" dirty="0"/>
              <a:t>Communist North </a:t>
            </a:r>
            <a:r>
              <a:rPr lang="en-IE" sz="2000" dirty="0"/>
              <a:t>(Soviet supported) &amp; Democratic South (US Supported)</a:t>
            </a:r>
          </a:p>
          <a:p>
            <a:r>
              <a:rPr lang="en-IE" sz="2000" dirty="0"/>
              <a:t>Divided </a:t>
            </a:r>
            <a:r>
              <a:rPr lang="en-IE" sz="2000" b="1" dirty="0"/>
              <a:t>by 38</a:t>
            </a:r>
            <a:r>
              <a:rPr lang="en-IE" sz="2000" b="1" baseline="30000" dirty="0"/>
              <a:t>th</a:t>
            </a:r>
            <a:r>
              <a:rPr lang="en-IE" sz="2000" b="1" dirty="0"/>
              <a:t> parallel </a:t>
            </a:r>
          </a:p>
          <a:p>
            <a:r>
              <a:rPr lang="en-IE" sz="2000" dirty="0"/>
              <a:t>1950 Communist north invade the south</a:t>
            </a:r>
          </a:p>
          <a:p>
            <a:r>
              <a:rPr lang="en-IE" sz="2000" dirty="0"/>
              <a:t>US President Truman entered the war – policy of </a:t>
            </a:r>
            <a:r>
              <a:rPr lang="en-IE" sz="2000" b="1" dirty="0"/>
              <a:t>Containing</a:t>
            </a:r>
            <a:r>
              <a:rPr lang="en-IE" sz="2000" dirty="0"/>
              <a:t> communism – N.B. </a:t>
            </a:r>
            <a:r>
              <a:rPr lang="en-IE" sz="2000" b="1" dirty="0"/>
              <a:t>Containment policy</a:t>
            </a:r>
          </a:p>
          <a:p>
            <a:r>
              <a:rPr lang="en-IE" sz="2000" dirty="0"/>
              <a:t>Communist government in China entered war to support North Korea – </a:t>
            </a:r>
            <a:r>
              <a:rPr lang="en-IE" sz="2000" b="1" dirty="0"/>
              <a:t>Mao </a:t>
            </a:r>
            <a:r>
              <a:rPr lang="en-IE" sz="2000" b="1" dirty="0" err="1"/>
              <a:t>Tse-Tsung</a:t>
            </a:r>
            <a:endParaRPr lang="en-IE" sz="2000" b="1" dirty="0"/>
          </a:p>
          <a:p>
            <a:r>
              <a:rPr lang="en-IE" sz="2000" dirty="0"/>
              <a:t>US Led by General </a:t>
            </a:r>
            <a:r>
              <a:rPr lang="en-IE" sz="2000" b="1" dirty="0"/>
              <a:t>Douglas McArthur  - </a:t>
            </a:r>
            <a:r>
              <a:rPr lang="en-IE" sz="2000" dirty="0"/>
              <a:t>fired by Truman for wanting to attack China</a:t>
            </a:r>
          </a:p>
          <a:p>
            <a:r>
              <a:rPr lang="en-IE" sz="2000" dirty="0"/>
              <a:t>War dragged on until 1953 – </a:t>
            </a:r>
            <a:r>
              <a:rPr lang="en-IE" sz="2000" b="1" dirty="0"/>
              <a:t>peace agreed and border stayed on 38</a:t>
            </a:r>
            <a:r>
              <a:rPr lang="en-IE" sz="2000" b="1" baseline="30000" dirty="0"/>
              <a:t>th</a:t>
            </a:r>
            <a:r>
              <a:rPr lang="en-IE" sz="2000" b="1" dirty="0"/>
              <a:t> parallel</a:t>
            </a:r>
          </a:p>
          <a:p>
            <a:endParaRPr lang="en-IE" sz="20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24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Korea war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IE" sz="2000" dirty="0"/>
              <a:t>More than </a:t>
            </a:r>
            <a:r>
              <a:rPr lang="en-IE" sz="2000" b="1" dirty="0"/>
              <a:t>4 million died </a:t>
            </a:r>
            <a:r>
              <a:rPr lang="en-IE" sz="2000" dirty="0"/>
              <a:t>mainly civilians  – widespread destruction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000" dirty="0"/>
              <a:t>Cold War had </a:t>
            </a:r>
            <a:r>
              <a:rPr lang="en-IE" sz="2000" b="1" dirty="0"/>
              <a:t>spread to Asia </a:t>
            </a:r>
            <a:r>
              <a:rPr lang="en-IE" sz="2000" b="1" dirty="0">
                <a:hlinkClick r:id="rId2"/>
              </a:rPr>
              <a:t>https</a:t>
            </a:r>
            <a:r>
              <a:rPr lang="en-IE" sz="2000" b="1">
                <a:hlinkClick r:id="rId2"/>
              </a:rPr>
              <a:t>://www.youtube.com/watch?v=t44SbOyjEUM</a:t>
            </a:r>
            <a:r>
              <a:rPr lang="en-IE" sz="2000" b="1"/>
              <a:t> </a:t>
            </a:r>
            <a:endParaRPr lang="en-IE" sz="2000" b="1" dirty="0"/>
          </a:p>
          <a:p>
            <a:pPr marL="578358" indent="-514350">
              <a:buFont typeface="+mj-lt"/>
              <a:buAutoNum type="arabicPeriod"/>
            </a:pPr>
            <a:r>
              <a:rPr lang="en-IE" sz="2000" dirty="0"/>
              <a:t>Both superpowers took part in an </a:t>
            </a:r>
            <a:r>
              <a:rPr lang="en-IE" sz="2000" b="1" dirty="0"/>
              <a:t>arms race – Developed H Bombs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000" b="1" dirty="0"/>
              <a:t>US got a new ally in Japan </a:t>
            </a:r>
            <a:r>
              <a:rPr lang="en-IE" sz="2000" dirty="0"/>
              <a:t>– who provided materials for the war effort</a:t>
            </a:r>
          </a:p>
          <a:p>
            <a:pPr marL="578358" indent="-514350">
              <a:buFont typeface="+mj-lt"/>
              <a:buAutoNum type="arabicPeriod"/>
            </a:pPr>
            <a:r>
              <a:rPr lang="en-IE" sz="2000" b="1" dirty="0"/>
              <a:t>Korea remains divided </a:t>
            </a:r>
            <a:r>
              <a:rPr lang="en-IE" sz="2000" dirty="0"/>
              <a:t>to this day</a:t>
            </a:r>
          </a:p>
          <a:p>
            <a:pPr marL="578358" indent="-514350">
              <a:buFont typeface="+mj-lt"/>
              <a:buAutoNum type="arabicPeriod"/>
            </a:pPr>
            <a:endParaRPr lang="en-I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1168"/>
            <a:ext cx="295232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Korean War Veterans Memorial squad of men">
            <a:hlinkClick r:id="rId4" tooltip="Squad of stainless-steel statues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36724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Korean War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Where/How was Korea divided – </a:t>
            </a:r>
          </a:p>
          <a:p>
            <a:r>
              <a:rPr lang="en-IE" sz="2000" dirty="0"/>
              <a:t>Which side did Soviets support and which did US support</a:t>
            </a:r>
          </a:p>
          <a:p>
            <a:r>
              <a:rPr lang="en-IE" sz="2000" dirty="0"/>
              <a:t>How did the War start in 1950?</a:t>
            </a:r>
          </a:p>
          <a:p>
            <a:r>
              <a:rPr lang="en-IE" sz="2000" dirty="0"/>
              <a:t>What was President Truman's policy called to deal with threat of Communism </a:t>
            </a:r>
          </a:p>
          <a:p>
            <a:r>
              <a:rPr lang="en-IE" sz="2000" dirty="0"/>
              <a:t>What other communist country joined the war to support </a:t>
            </a:r>
            <a:r>
              <a:rPr lang="en-IE" sz="2000" dirty="0" err="1"/>
              <a:t>orth</a:t>
            </a:r>
            <a:r>
              <a:rPr lang="en-IE" sz="2000" dirty="0"/>
              <a:t> Korea</a:t>
            </a:r>
          </a:p>
          <a:p>
            <a:r>
              <a:rPr lang="en-IE" sz="2000" dirty="0"/>
              <a:t>Why was US General Douglas McArthur fired by Truman</a:t>
            </a:r>
          </a:p>
          <a:p>
            <a:r>
              <a:rPr lang="en-IE" sz="2000" dirty="0"/>
              <a:t>Give one result of Korean war</a:t>
            </a:r>
          </a:p>
          <a:p>
            <a:r>
              <a:rPr lang="en-IE" sz="2000" dirty="0"/>
              <a:t>Give another</a:t>
            </a:r>
          </a:p>
          <a:p>
            <a:r>
              <a:rPr lang="en-IE" sz="2000" dirty="0"/>
              <a:t>Third result</a:t>
            </a:r>
          </a:p>
        </p:txBody>
      </p:sp>
    </p:spTree>
    <p:extLst>
      <p:ext uri="{BB962C8B-B14F-4D97-AF65-F5344CB8AC3E}">
        <p14:creationId xmlns:p14="http://schemas.microsoft.com/office/powerpoint/2010/main" val="8132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Case 3: </a:t>
            </a:r>
            <a:r>
              <a:rPr lang="en-IE" b="1" dirty="0"/>
              <a:t>The Cuban Missile Crisis</a:t>
            </a:r>
            <a:endParaRPr lang="en-I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7" y="1700808"/>
            <a:ext cx="2438400" cy="242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502768" cy="23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060849"/>
            <a:ext cx="2505075" cy="227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7602"/>
            <a:ext cx="270790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87" y="4286276"/>
            <a:ext cx="2619375" cy="238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55" y="4430050"/>
            <a:ext cx="2476500" cy="223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Case 3: </a:t>
            </a:r>
            <a:r>
              <a:rPr lang="en-IE" b="1" dirty="0"/>
              <a:t>The Cuban Missile </a:t>
            </a:r>
            <a:r>
              <a:rPr lang="en-IE" b="1" dirty="0" smtClean="0"/>
              <a:t>Crisis </a:t>
            </a:r>
            <a:r>
              <a:rPr lang="en-IE" b="1" u="sng" dirty="0"/>
              <a:t>Grid </a:t>
            </a:r>
            <a:r>
              <a:rPr lang="en-IE" b="1" u="sng" dirty="0" smtClean="0"/>
              <a:t>3 </a:t>
            </a:r>
            <a:r>
              <a:rPr lang="en-IE" b="1" u="sng" dirty="0"/>
              <a:t>special topic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b="1" dirty="0"/>
              <a:t>Fidel Castro </a:t>
            </a:r>
            <a:r>
              <a:rPr lang="en-IE" sz="2000" dirty="0"/>
              <a:t>overthrew General Batista &amp; made </a:t>
            </a:r>
            <a:r>
              <a:rPr lang="en-IE" sz="2000" b="1" dirty="0"/>
              <a:t>Cuba a communist state </a:t>
            </a:r>
            <a:r>
              <a:rPr lang="en-IE" sz="2000" dirty="0"/>
              <a:t>in 1959</a:t>
            </a:r>
          </a:p>
          <a:p>
            <a:r>
              <a:rPr lang="en-IE" sz="2000" dirty="0"/>
              <a:t>Cuba got assistance from Soviet leader </a:t>
            </a:r>
            <a:r>
              <a:rPr lang="en-IE" sz="2000" b="1" dirty="0" err="1"/>
              <a:t>Khruschev</a:t>
            </a:r>
            <a:endParaRPr lang="en-IE" sz="2000" b="1" dirty="0"/>
          </a:p>
          <a:p>
            <a:r>
              <a:rPr lang="en-IE" sz="2000" dirty="0"/>
              <a:t>John F Kennedy wanted Castro gone and set up </a:t>
            </a:r>
            <a:r>
              <a:rPr lang="en-IE" sz="2000" b="1" dirty="0"/>
              <a:t>Bay of Pigs invasion</a:t>
            </a:r>
            <a:r>
              <a:rPr lang="en-IE" sz="2000" dirty="0"/>
              <a:t> to overthrow Castro  –</a:t>
            </a:r>
            <a:r>
              <a:rPr lang="en-IE" sz="2000" b="1" dirty="0"/>
              <a:t>MAJOR FAILURE</a:t>
            </a:r>
          </a:p>
          <a:p>
            <a:r>
              <a:rPr lang="en-IE" sz="2000" b="1" dirty="0"/>
              <a:t>U2 Spy plane spotted missile BASES being set up in Cuba – </a:t>
            </a:r>
            <a:r>
              <a:rPr lang="en-IE" sz="2000" dirty="0"/>
              <a:t>October 1962 – </a:t>
            </a:r>
            <a:r>
              <a:rPr lang="en-IE" sz="2000" dirty="0" err="1"/>
              <a:t>Khruschev</a:t>
            </a:r>
            <a:r>
              <a:rPr lang="en-IE" sz="2000" dirty="0"/>
              <a:t> said it was for </a:t>
            </a:r>
            <a:r>
              <a:rPr lang="en-IE" sz="2000" u="sng" dirty="0"/>
              <a:t>Cuban protection </a:t>
            </a:r>
            <a:r>
              <a:rPr lang="en-IE" sz="2000" dirty="0"/>
              <a:t>from US</a:t>
            </a:r>
          </a:p>
          <a:p>
            <a:r>
              <a:rPr lang="en-IE" sz="2000" dirty="0"/>
              <a:t>Kennedy decided to set up a </a:t>
            </a:r>
            <a:r>
              <a:rPr lang="en-IE" sz="2000" b="1" dirty="0"/>
              <a:t>naval blockade around Cuba </a:t>
            </a:r>
            <a:r>
              <a:rPr lang="en-IE" sz="2000" dirty="0"/>
              <a:t>– Soviet vessels could not get to Cuba with missiles</a:t>
            </a:r>
          </a:p>
          <a:p>
            <a:r>
              <a:rPr lang="en-IE" sz="2000" dirty="0"/>
              <a:t>World was on the verge of </a:t>
            </a:r>
            <a:r>
              <a:rPr lang="en-IE" sz="2000" b="1" dirty="0"/>
              <a:t>NUCLEAR WAR</a:t>
            </a:r>
          </a:p>
          <a:p>
            <a:r>
              <a:rPr lang="en-IE" sz="2000" dirty="0"/>
              <a:t>Khrushchev agreed to take </a:t>
            </a:r>
            <a:r>
              <a:rPr lang="en-IE" sz="2000" b="1" dirty="0"/>
              <a:t>down missile bases if US promised not to invade Cuba again</a:t>
            </a:r>
          </a:p>
          <a:p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35517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Case 3: </a:t>
            </a:r>
            <a:r>
              <a:rPr lang="en-IE" b="1" dirty="0"/>
              <a:t>The Cuban Missile Crisis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Results:</a:t>
            </a:r>
          </a:p>
          <a:p>
            <a:r>
              <a:rPr lang="en-IE" sz="2000" dirty="0"/>
              <a:t>Both </a:t>
            </a:r>
            <a:r>
              <a:rPr lang="en-IE" sz="2000" dirty="0" err="1"/>
              <a:t>Khruschev</a:t>
            </a:r>
            <a:r>
              <a:rPr lang="en-IE" sz="2000" dirty="0"/>
              <a:t> &amp; </a:t>
            </a:r>
            <a:r>
              <a:rPr lang="en-IE" sz="2000" dirty="0" err="1"/>
              <a:t>Kennnedy</a:t>
            </a:r>
            <a:r>
              <a:rPr lang="en-IE" sz="2000" dirty="0"/>
              <a:t> were shocked at how close they came to Nuclear war – decided to set up a “</a:t>
            </a:r>
            <a:r>
              <a:rPr lang="en-IE" sz="2000" b="1" dirty="0"/>
              <a:t>direct Hotline” to contact each other </a:t>
            </a:r>
            <a:r>
              <a:rPr lang="en-IE" sz="2000" dirty="0"/>
              <a:t>in any future crisis</a:t>
            </a:r>
          </a:p>
          <a:p>
            <a:r>
              <a:rPr lang="en-IE" sz="2000" dirty="0"/>
              <a:t>Both sides agreed to sign “</a:t>
            </a:r>
            <a:r>
              <a:rPr lang="en-I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Weapon Test Ban Treaty”</a:t>
            </a:r>
          </a:p>
          <a:p>
            <a:r>
              <a:rPr lang="en-IE" sz="2000" dirty="0"/>
              <a:t>The USA also </a:t>
            </a:r>
            <a:r>
              <a:rPr lang="en-IE" sz="2000" b="1" dirty="0"/>
              <a:t>dismantled missiles it had strategically placed in Turkey</a:t>
            </a:r>
          </a:p>
          <a:p>
            <a:endParaRPr lang="en-IE" sz="20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2584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Q&amp;A Cuban missile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indent="-457200">
              <a:buFont typeface="+mj-lt"/>
              <a:buAutoNum type="arabicPeriod"/>
            </a:pPr>
            <a:r>
              <a:rPr lang="en-IE" sz="2000" dirty="0"/>
              <a:t>Who was the Cuban leader who made Cuba communist with help from Soviet union (</a:t>
            </a:r>
            <a:r>
              <a:rPr lang="en-IE" sz="2000" dirty="0" err="1"/>
              <a:t>Khruschev</a:t>
            </a:r>
            <a:r>
              <a:rPr lang="en-IE" sz="2000" dirty="0"/>
              <a:t>)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000" dirty="0"/>
              <a:t>What was the Bay of Pigs disaster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000" dirty="0"/>
              <a:t>How did US find out about Soviet missiles in Cuba?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000" dirty="0"/>
              <a:t>How did Kennedy respond to this?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000" dirty="0"/>
              <a:t>What happened as a result of this Naval blockade?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000" dirty="0"/>
              <a:t>What agreement was made between US and Soviets ?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000" dirty="0"/>
              <a:t>Give one result of Cuban missile crisis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000" dirty="0"/>
              <a:t>Give another</a:t>
            </a:r>
          </a:p>
          <a:p>
            <a:pPr marL="521208" indent="-457200">
              <a:buFont typeface="+mj-lt"/>
              <a:buAutoNum type="arabicPeriod"/>
            </a:pPr>
            <a:r>
              <a:rPr lang="en-IE" sz="2000" dirty="0"/>
              <a:t>Third?</a:t>
            </a:r>
          </a:p>
          <a:p>
            <a:pPr marL="521208" indent="-457200">
              <a:buFont typeface="+mj-lt"/>
              <a:buAutoNum type="arabicPeriod"/>
            </a:pPr>
            <a:endParaRPr lang="en-IE" sz="2000" dirty="0"/>
          </a:p>
          <a:p>
            <a:pPr marL="521208" indent="-457200">
              <a:buFont typeface="+mj-lt"/>
              <a:buAutoNum type="arabicPeriod"/>
            </a:pPr>
            <a:endParaRPr lang="en-IE" sz="2000" dirty="0"/>
          </a:p>
          <a:p>
            <a:pPr marL="521208" indent="-457200">
              <a:buFont typeface="+mj-lt"/>
              <a:buAutoNum type="arabicPeriod"/>
            </a:pPr>
            <a:endParaRPr lang="en-IE" sz="2000" dirty="0"/>
          </a:p>
          <a:p>
            <a:pPr marL="521208" indent="-457200">
              <a:buFont typeface="+mj-lt"/>
              <a:buAutoNum type="arabicPeriod"/>
            </a:pPr>
            <a:endParaRPr lang="en-IE" sz="2000" dirty="0"/>
          </a:p>
          <a:p>
            <a:pPr marL="521208" indent="-457200">
              <a:buFont typeface="+mj-lt"/>
              <a:buAutoNum type="arabicPeriod"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5633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9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25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Past Exam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86552"/>
          </a:xfrm>
        </p:spPr>
        <p:txBody>
          <a:bodyPr>
            <a:normAutofit fontScale="92500" lnSpcReduction="10000"/>
          </a:bodyPr>
          <a:lstStyle/>
          <a:p>
            <a:r>
              <a:rPr lang="en-IE" sz="2000" b="1" dirty="0"/>
              <a:t>1. Why was the League of Nations set up in 1919? (2012 HL)</a:t>
            </a:r>
          </a:p>
          <a:p>
            <a:r>
              <a:rPr lang="en-IE" sz="2000" b="1" dirty="0">
                <a:solidFill>
                  <a:srgbClr val="FFFF00"/>
                </a:solidFill>
              </a:rPr>
              <a:t>A. It was set up after WW1 to prevent any more wars breaking out</a:t>
            </a:r>
            <a:endParaRPr lang="en-IE" sz="2000" b="1" dirty="0"/>
          </a:p>
          <a:p>
            <a:r>
              <a:rPr lang="en-IE" sz="2000" b="1" dirty="0"/>
              <a:t>2. Explain one of the following terms: (2009 OL)</a:t>
            </a:r>
            <a:br>
              <a:rPr lang="en-IE" sz="2000" b="1" dirty="0"/>
            </a:br>
            <a:r>
              <a:rPr lang="en-IE" sz="2000" b="1" dirty="0"/>
              <a:t>              Dictator;       Superpower;  </a:t>
            </a:r>
          </a:p>
          <a:p>
            <a:r>
              <a:rPr lang="en-IE" sz="2000" b="1" dirty="0">
                <a:solidFill>
                  <a:srgbClr val="FFFF00"/>
                </a:solidFill>
              </a:rPr>
              <a:t>A. Superpower = The two major powers after WW2 i.e. USA &amp; Soviet Union</a:t>
            </a:r>
          </a:p>
          <a:p>
            <a:r>
              <a:rPr lang="en-IE" sz="2000" b="1" dirty="0">
                <a:solidFill>
                  <a:srgbClr val="FFFF00"/>
                </a:solidFill>
              </a:rPr>
              <a:t>A. Dictator = Ruled by a single person or party i.e. Hitler. Laws can be passed </a:t>
            </a:r>
            <a:r>
              <a:rPr lang="en-IE" sz="2000" b="1" u="sng" dirty="0">
                <a:solidFill>
                  <a:srgbClr val="FFFF00"/>
                </a:solidFill>
              </a:rPr>
              <a:t>without votes </a:t>
            </a:r>
            <a:endParaRPr lang="en-IE" sz="2000" b="1" dirty="0"/>
          </a:p>
          <a:p>
            <a:r>
              <a:rPr lang="en-IE" sz="2000" b="1" dirty="0"/>
              <a:t>3. Give two terms of the treaty of </a:t>
            </a:r>
            <a:r>
              <a:rPr lang="en-IE" sz="2000" b="1" dirty="0" err="1"/>
              <a:t>versailles</a:t>
            </a:r>
            <a:r>
              <a:rPr lang="en-IE" sz="2000" b="1" dirty="0"/>
              <a:t> in relation to Germany?</a:t>
            </a:r>
          </a:p>
          <a:p>
            <a:r>
              <a:rPr lang="en-IE" sz="2000" b="1" dirty="0">
                <a:solidFill>
                  <a:srgbClr val="FFFF00"/>
                </a:solidFill>
              </a:rPr>
              <a:t>A. Germany had to take the blame for starting WW1</a:t>
            </a:r>
          </a:p>
          <a:p>
            <a:r>
              <a:rPr lang="en-IE" sz="2000" b="1" dirty="0">
                <a:solidFill>
                  <a:srgbClr val="FFFF00"/>
                </a:solidFill>
              </a:rPr>
              <a:t>A. Germany had to pay compensation to its neighbours (Reparations)</a:t>
            </a:r>
          </a:p>
          <a:p>
            <a:r>
              <a:rPr lang="en-IE" sz="2000" b="1" dirty="0">
                <a:solidFill>
                  <a:srgbClr val="FFFF00"/>
                </a:solidFill>
              </a:rPr>
              <a:t>A. German army restricted to 100,000 men</a:t>
            </a:r>
          </a:p>
        </p:txBody>
      </p:sp>
    </p:spTree>
    <p:extLst>
      <p:ext uri="{BB962C8B-B14F-4D97-AF65-F5344CB8AC3E}">
        <p14:creationId xmlns:p14="http://schemas.microsoft.com/office/powerpoint/2010/main" val="6003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Past Exam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​4. In relation to Versailles what was the war guilt clause?</a:t>
            </a:r>
          </a:p>
          <a:p>
            <a:r>
              <a:rPr lang="en-IE" b="1" dirty="0">
                <a:solidFill>
                  <a:srgbClr val="FFFF00"/>
                </a:solidFill>
              </a:rPr>
              <a:t>A. This was where Germany had to take the full blame for starting WW1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  <a:p>
            <a:r>
              <a:rPr lang="en-IE" dirty="0"/>
              <a:t>​5. Who were the big three (leaders or countries) at the Treaty of Versailles?</a:t>
            </a:r>
          </a:p>
          <a:p>
            <a:r>
              <a:rPr lang="en-IE" b="1" dirty="0">
                <a:solidFill>
                  <a:srgbClr val="FFFF00"/>
                </a:solidFill>
              </a:rPr>
              <a:t>A. USA, Britain, France  - Woodrow Wilson, Lloyd George &amp; George Clemenceau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57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2814</TotalTime>
  <Words>3377</Words>
  <Application>Microsoft Office PowerPoint</Application>
  <PresentationFormat>On-screen Show (4:3)</PresentationFormat>
  <Paragraphs>324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Calibri</vt:lpstr>
      <vt:lpstr>Century Gothic</vt:lpstr>
      <vt:lpstr>Times New Roman</vt:lpstr>
      <vt:lpstr>Verdana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Past Exam Questions</vt:lpstr>
      <vt:lpstr>Past Exam Questions</vt:lpstr>
      <vt:lpstr>The Big Question: Democracy or Dictatorship</vt:lpstr>
      <vt:lpstr>DICTATORSHIPS: Censorship/Propaganda was central to both</vt:lpstr>
      <vt:lpstr>PowerPoint Presentation</vt:lpstr>
      <vt:lpstr>Recap Q&amp;A</vt:lpstr>
      <vt:lpstr>Rise of Fascism </vt:lpstr>
      <vt:lpstr>Benito Mussolini </vt:lpstr>
      <vt:lpstr>Benito Mussolini</vt:lpstr>
      <vt:lpstr>Benito Mussolini:Domestic/Political achievements - Account</vt:lpstr>
      <vt:lpstr>Benito Mussolini:Domestic/Political achievements - Account</vt:lpstr>
      <vt:lpstr>Mussolini: Foreign policy &amp; downfall</vt:lpstr>
      <vt:lpstr>PEQ</vt:lpstr>
      <vt:lpstr>PowerPoint Presentation</vt:lpstr>
      <vt:lpstr>PowerPoint Presentation</vt:lpstr>
      <vt:lpstr>PowerPoint Presentation</vt:lpstr>
      <vt:lpstr>Recap Q&amp;A – Story so far – miss a q – pink box page 283</vt:lpstr>
      <vt:lpstr>HITLER AND NAZI GERMANY</vt:lpstr>
      <vt:lpstr>HITLER AND NAZI GERMANY: Rise of Nazism &amp;Hitler – how/why??</vt:lpstr>
      <vt:lpstr>Hitler in Power: der furher (Domestic Policy)</vt:lpstr>
      <vt:lpstr>Recap Questions: miss one write out key terms page 302 </vt:lpstr>
      <vt:lpstr>Hitler &amp; the Jews </vt:lpstr>
      <vt:lpstr>Hitler &amp; The Jews</vt:lpstr>
      <vt:lpstr>PEQ – Rise of Hitler </vt:lpstr>
      <vt:lpstr>Hitler’s 5 Steps to War (WWII) </vt:lpstr>
      <vt:lpstr>Hitler’s 5 Steps to War:  Hitler's Foreign Policy aims 1933-39 =  1. To make Germany great again 2.  Unite all German speaking people under his rule 3.Expand  Lebensraum (living space) in Eastern Europe</vt:lpstr>
      <vt:lpstr>Recap Questions: miss one write out key terms page 312 </vt:lpstr>
      <vt:lpstr>World War II: 1939-45</vt:lpstr>
      <vt:lpstr>WORLD WAR II: Start &amp; Early German Victories - grid</vt:lpstr>
      <vt:lpstr>Early German Victories WW2 Timeline</vt:lpstr>
      <vt:lpstr>Q&amp;A  - Miss one Key terms page 312</vt:lpstr>
      <vt:lpstr>Battle of Britain – August 1940 A.Q. – 10/12 MARKS GRID </vt:lpstr>
      <vt:lpstr>Miss a question –write pages 322-323</vt:lpstr>
      <vt:lpstr>WWII: German Soldier in Operation Barbarossa Q&amp;A: </vt:lpstr>
      <vt:lpstr>PowerPoint Presentation</vt:lpstr>
      <vt:lpstr>US Involvement &amp; War on land Air &amp; Sea</vt:lpstr>
      <vt:lpstr>Allies push to victory + fall of Berlin</vt:lpstr>
      <vt:lpstr>Allies push to victory + fall of Berlin</vt:lpstr>
      <vt:lpstr>Results of WWII</vt:lpstr>
      <vt:lpstr>COLD WAR</vt:lpstr>
      <vt:lpstr>COLD WAR: CAUSES</vt:lpstr>
      <vt:lpstr>Three Case studies of cold war </vt:lpstr>
      <vt:lpstr>The Berlin Blockade 1948-49 – Grid 1 special topic</vt:lpstr>
      <vt:lpstr>The Berlin Blockade 1948-49</vt:lpstr>
      <vt:lpstr>Q &amp; A Berlin Blockade</vt:lpstr>
      <vt:lpstr>Korean War 1950-53 Grid 2 special topic</vt:lpstr>
      <vt:lpstr>Korea war results</vt:lpstr>
      <vt:lpstr>Korean War Q&amp;A</vt:lpstr>
      <vt:lpstr>Case 3: The Cuban Missile Crisis</vt:lpstr>
      <vt:lpstr>Case 3: The Cuban Missile Crisis Grid 3 special topic</vt:lpstr>
      <vt:lpstr>Case 3: The Cuban Missile Crisis</vt:lpstr>
      <vt:lpstr>Q&amp;A Cuban missile Crisis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Priory Court</dc:creator>
  <cp:lastModifiedBy>Tony McSweeny</cp:lastModifiedBy>
  <cp:revision>185</cp:revision>
  <cp:lastPrinted>2017-01-17T08:11:42Z</cp:lastPrinted>
  <dcterms:created xsi:type="dcterms:W3CDTF">2013-09-20T15:50:57Z</dcterms:created>
  <dcterms:modified xsi:type="dcterms:W3CDTF">2019-11-19T11:49:28Z</dcterms:modified>
</cp:coreProperties>
</file>