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73"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EF724B8-6F4D-4527-B7B1-7F9213095A8E}" type="datetimeFigureOut">
              <a:rPr lang="en-IE" smtClean="0"/>
              <a:t>22/01/2019</a:t>
            </a:fld>
            <a:endParaRPr lang="en-I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2CDF419-2227-430A-A6BD-0F639433D1B1}" type="slidenum">
              <a:rPr lang="en-IE" smtClean="0"/>
              <a:t>‹#›</a:t>
            </a:fld>
            <a:endParaRPr lang="en-I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724B8-6F4D-4527-B7B1-7F9213095A8E}" type="datetimeFigureOut">
              <a:rPr lang="en-IE" smtClean="0"/>
              <a:t>22/01/2019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724B8-6F4D-4527-B7B1-7F9213095A8E}" type="datetimeFigureOut">
              <a:rPr lang="en-IE" smtClean="0"/>
              <a:t>22/01/2019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724B8-6F4D-4527-B7B1-7F9213095A8E}" type="datetimeFigureOut">
              <a:rPr lang="en-IE" smtClean="0"/>
              <a:t>22/01/2019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724B8-6F4D-4527-B7B1-7F9213095A8E}" type="datetimeFigureOut">
              <a:rPr lang="en-IE" smtClean="0"/>
              <a:t>22/01/2019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EF724B8-6F4D-4527-B7B1-7F9213095A8E}" type="datetimeFigureOut">
              <a:rPr lang="en-IE" smtClean="0"/>
              <a:t>22/01/2019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CDF419-2227-430A-A6BD-0F639433D1B1}" type="slidenum">
              <a:rPr lang="en-IE" smtClean="0"/>
              <a:t>‹#›</a:t>
            </a:fld>
            <a:endParaRPr lang="en-IE"/>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F724B8-6F4D-4527-B7B1-7F9213095A8E}" type="datetimeFigureOut">
              <a:rPr lang="en-IE" smtClean="0"/>
              <a:t>22/01/2019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724B8-6F4D-4527-B7B1-7F9213095A8E}" type="datetimeFigureOut">
              <a:rPr lang="en-IE" smtClean="0"/>
              <a:t>22/01/2019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724B8-6F4D-4527-B7B1-7F9213095A8E}" type="datetimeFigureOut">
              <a:rPr lang="en-IE" smtClean="0"/>
              <a:t>22/01/2019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EF724B8-6F4D-4527-B7B1-7F9213095A8E}" type="datetimeFigureOut">
              <a:rPr lang="en-IE" smtClean="0"/>
              <a:t>22/01/2019</a:t>
            </a:fld>
            <a:endParaRPr lang="en-IE"/>
          </a:p>
        </p:txBody>
      </p:sp>
      <p:sp>
        <p:nvSpPr>
          <p:cNvPr id="7" name="Slide Number Placeholder 6"/>
          <p:cNvSpPr>
            <a:spLocks noGrp="1"/>
          </p:cNvSpPr>
          <p:nvPr>
            <p:ph type="sldNum" sz="quarter" idx="12"/>
          </p:nvPr>
        </p:nvSpPr>
        <p:spPr/>
        <p:txBody>
          <a:bodyPr/>
          <a:lstStyle/>
          <a:p>
            <a:fld id="{32CDF419-2227-430A-A6BD-0F639433D1B1}" type="slidenum">
              <a:rPr lang="en-IE" smtClean="0"/>
              <a:t>‹#›</a:t>
            </a:fld>
            <a:endParaRPr lang="en-I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724B8-6F4D-4527-B7B1-7F9213095A8E}" type="datetimeFigureOut">
              <a:rPr lang="en-IE" smtClean="0"/>
              <a:t>22/01/2019</a:t>
            </a:fld>
            <a:endParaRPr lang="en-I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7" name="Slide Number Placeholder 6"/>
          <p:cNvSpPr>
            <a:spLocks noGrp="1"/>
          </p:cNvSpPr>
          <p:nvPr>
            <p:ph type="sldNum" sz="quarter" idx="12"/>
          </p:nvPr>
        </p:nvSpPr>
        <p:spPr/>
        <p:txBody>
          <a:bodyPr/>
          <a:lstStyle/>
          <a:p>
            <a:fld id="{32CDF419-2227-430A-A6BD-0F639433D1B1}"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EF724B8-6F4D-4527-B7B1-7F9213095A8E}" type="datetimeFigureOut">
              <a:rPr lang="en-IE" smtClean="0"/>
              <a:t>22/01/2019</a:t>
            </a:fld>
            <a:endParaRPr lang="en-I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2CDF419-2227-430A-A6BD-0F639433D1B1}"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First Programme for Economic </a:t>
            </a:r>
            <a:r>
              <a:rPr lang="en-IE" dirty="0"/>
              <a:t>Expansion (</a:t>
            </a:r>
            <a:r>
              <a:rPr lang="en-IE" dirty="0" smtClean="0"/>
              <a:t>FPFEE)</a:t>
            </a:r>
            <a:endParaRPr lang="en-IE" dirty="0"/>
          </a:p>
        </p:txBody>
      </p:sp>
      <p:sp>
        <p:nvSpPr>
          <p:cNvPr id="5" name="Content Placeholder 4"/>
          <p:cNvSpPr>
            <a:spLocks noGrp="1"/>
          </p:cNvSpPr>
          <p:nvPr>
            <p:ph idx="1"/>
          </p:nvPr>
        </p:nvSpPr>
        <p:spPr/>
        <p:txBody>
          <a:bodyPr>
            <a:normAutofit fontScale="85000" lnSpcReduction="20000"/>
          </a:bodyPr>
          <a:lstStyle/>
          <a:p>
            <a:r>
              <a:rPr lang="en-IE" dirty="0"/>
              <a:t>Notion of change</a:t>
            </a:r>
          </a:p>
          <a:p>
            <a:r>
              <a:rPr lang="en-IE" dirty="0"/>
              <a:t>Impact of change</a:t>
            </a:r>
          </a:p>
          <a:p>
            <a:r>
              <a:rPr lang="en-IE" dirty="0" smtClean="0"/>
              <a:t>Politics: move </a:t>
            </a:r>
            <a:r>
              <a:rPr lang="en-IE" dirty="0"/>
              <a:t>away from constitutional issues towards economic problems </a:t>
            </a:r>
          </a:p>
          <a:p>
            <a:r>
              <a:rPr lang="en-IE" dirty="0" smtClean="0"/>
              <a:t>Administration: new </a:t>
            </a:r>
            <a:r>
              <a:rPr lang="en-IE" dirty="0"/>
              <a:t>original thinking post </a:t>
            </a:r>
            <a:r>
              <a:rPr lang="en-IE" dirty="0" err="1"/>
              <a:t>DeValera</a:t>
            </a:r>
            <a:endParaRPr lang="en-IE" dirty="0"/>
          </a:p>
          <a:p>
            <a:r>
              <a:rPr lang="en-IE" dirty="0" smtClean="0"/>
              <a:t>Society: impact </a:t>
            </a:r>
            <a:r>
              <a:rPr lang="en-IE" dirty="0"/>
              <a:t>of Vietnam War</a:t>
            </a:r>
            <a:r>
              <a:rPr lang="en-IE" dirty="0" smtClean="0"/>
              <a:t>, moon </a:t>
            </a:r>
            <a:r>
              <a:rPr lang="en-IE" dirty="0"/>
              <a:t>landing-racial conflict in America-emergence of youth culture</a:t>
            </a:r>
          </a:p>
          <a:p>
            <a:r>
              <a:rPr lang="en-IE" dirty="0" smtClean="0"/>
              <a:t>Economy: focus </a:t>
            </a:r>
            <a:r>
              <a:rPr lang="en-IE" dirty="0"/>
              <a:t>on poverty, </a:t>
            </a:r>
            <a:r>
              <a:rPr lang="en-IE" dirty="0" smtClean="0"/>
              <a:t>emigration&amp; unemployment</a:t>
            </a:r>
            <a:endParaRPr lang="en-IE" dirty="0"/>
          </a:p>
          <a:p>
            <a:r>
              <a:rPr lang="en-IE" dirty="0" smtClean="0"/>
              <a:t>Religion: Second </a:t>
            </a:r>
            <a:r>
              <a:rPr lang="en-IE" dirty="0"/>
              <a:t>Vatican </a:t>
            </a:r>
            <a:r>
              <a:rPr lang="en-IE" dirty="0" smtClean="0"/>
              <a:t>Council,  </a:t>
            </a:r>
            <a:r>
              <a:rPr lang="en-IE" dirty="0"/>
              <a:t>emergence of </a:t>
            </a:r>
            <a:r>
              <a:rPr lang="en-IE" dirty="0" smtClean="0"/>
              <a:t>woman's rights, influence </a:t>
            </a:r>
            <a:r>
              <a:rPr lang="en-IE" dirty="0"/>
              <a:t>of television</a:t>
            </a:r>
          </a:p>
          <a:p>
            <a:endParaRPr lang="en-IE" dirty="0"/>
          </a:p>
        </p:txBody>
      </p:sp>
    </p:spTree>
    <p:extLst>
      <p:ext uri="{BB962C8B-B14F-4D97-AF65-F5344CB8AC3E}">
        <p14:creationId xmlns:p14="http://schemas.microsoft.com/office/powerpoint/2010/main" val="2804201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The Anglo Irish Free Trade Agreement</a:t>
            </a:r>
            <a:endParaRPr lang="en-IE" dirty="0"/>
          </a:p>
        </p:txBody>
      </p:sp>
      <p:sp>
        <p:nvSpPr>
          <p:cNvPr id="3" name="Content Placeholder 2"/>
          <p:cNvSpPr>
            <a:spLocks noGrp="1"/>
          </p:cNvSpPr>
          <p:nvPr>
            <p:ph idx="1"/>
          </p:nvPr>
        </p:nvSpPr>
        <p:spPr/>
        <p:txBody>
          <a:bodyPr>
            <a:normAutofit/>
          </a:bodyPr>
          <a:lstStyle/>
          <a:p>
            <a:r>
              <a:rPr lang="en-IE" dirty="0"/>
              <a:t>Whitaker </a:t>
            </a:r>
            <a:r>
              <a:rPr lang="en-IE" dirty="0" smtClean="0"/>
              <a:t>signed the </a:t>
            </a:r>
            <a:r>
              <a:rPr lang="en-IE" u="sng" dirty="0"/>
              <a:t>Anglo Irish Trade Agreement</a:t>
            </a:r>
            <a:r>
              <a:rPr lang="en-IE" dirty="0"/>
              <a:t> this gave </a:t>
            </a:r>
            <a:r>
              <a:rPr lang="en-IE" dirty="0" smtClean="0"/>
              <a:t>Ireland </a:t>
            </a:r>
            <a:r>
              <a:rPr lang="en-IE" dirty="0"/>
              <a:t>tariff free access to British imports </a:t>
            </a:r>
          </a:p>
          <a:p>
            <a:r>
              <a:rPr lang="en-IE" dirty="0" smtClean="0"/>
              <a:t>Ireland agreed to </a:t>
            </a:r>
            <a:r>
              <a:rPr lang="en-IE" u="sng" dirty="0" smtClean="0"/>
              <a:t>reduce tariffs on British imports by 10% until they disappeared altogether in 1975</a:t>
            </a:r>
          </a:p>
          <a:p>
            <a:r>
              <a:rPr lang="en-IE" dirty="0" smtClean="0"/>
              <a:t>Ireland’s entry into the EEC in 1973 cut across this</a:t>
            </a:r>
            <a:endParaRPr lang="en-IE" dirty="0"/>
          </a:p>
        </p:txBody>
      </p:sp>
    </p:spTree>
    <p:extLst>
      <p:ext uri="{BB962C8B-B14F-4D97-AF65-F5344CB8AC3E}">
        <p14:creationId xmlns:p14="http://schemas.microsoft.com/office/powerpoint/2010/main" val="4132600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Improving relations with the North</a:t>
            </a:r>
            <a:endParaRPr lang="en-IE" dirty="0"/>
          </a:p>
        </p:txBody>
      </p:sp>
      <p:sp>
        <p:nvSpPr>
          <p:cNvPr id="3" name="Content Placeholder 2"/>
          <p:cNvSpPr>
            <a:spLocks noGrp="1"/>
          </p:cNvSpPr>
          <p:nvPr>
            <p:ph idx="1"/>
          </p:nvPr>
        </p:nvSpPr>
        <p:spPr/>
        <p:txBody>
          <a:bodyPr/>
          <a:lstStyle/>
          <a:p>
            <a:r>
              <a:rPr lang="en-IE" dirty="0" err="1" smtClean="0"/>
              <a:t>Lemass</a:t>
            </a:r>
            <a:r>
              <a:rPr lang="en-IE" dirty="0" smtClean="0"/>
              <a:t> on Whitaker’s advice went to visit O Neill in Northern Ireland they agreed to cooperate on economic issues</a:t>
            </a:r>
            <a:endParaRPr lang="en-IE" dirty="0"/>
          </a:p>
        </p:txBody>
      </p:sp>
    </p:spTree>
    <p:extLst>
      <p:ext uri="{BB962C8B-B14F-4D97-AF65-F5344CB8AC3E}">
        <p14:creationId xmlns:p14="http://schemas.microsoft.com/office/powerpoint/2010/main" val="910702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1027664"/>
            <a:ext cx="7024744" cy="601136"/>
          </a:xfrm>
        </p:spPr>
        <p:txBody>
          <a:bodyPr>
            <a:normAutofit fontScale="90000"/>
          </a:bodyPr>
          <a:lstStyle/>
          <a:p>
            <a:r>
              <a:rPr lang="en-IE" dirty="0" smtClean="0"/>
              <a:t>Results</a:t>
            </a:r>
            <a:endParaRPr lang="en-IE" dirty="0"/>
          </a:p>
        </p:txBody>
      </p:sp>
      <p:sp>
        <p:nvSpPr>
          <p:cNvPr id="6" name="Content Placeholder 5"/>
          <p:cNvSpPr>
            <a:spLocks noGrp="1"/>
          </p:cNvSpPr>
          <p:nvPr>
            <p:ph idx="1"/>
          </p:nvPr>
        </p:nvSpPr>
        <p:spPr>
          <a:xfrm>
            <a:off x="1043492" y="1844824"/>
            <a:ext cx="6777317" cy="4320480"/>
          </a:xfrm>
        </p:spPr>
        <p:txBody>
          <a:bodyPr>
            <a:noAutofit/>
          </a:bodyPr>
          <a:lstStyle/>
          <a:p>
            <a:r>
              <a:rPr lang="en-IE" sz="1400" dirty="0"/>
              <a:t>Aim was 2% growth-actual rate was 4% each year of programme</a:t>
            </a:r>
          </a:p>
          <a:p>
            <a:r>
              <a:rPr lang="en-IE" sz="1400" dirty="0"/>
              <a:t>Economy grew faster than </a:t>
            </a:r>
            <a:r>
              <a:rPr lang="en-IE" sz="1400" dirty="0" smtClean="0"/>
              <a:t>anticipated, industry </a:t>
            </a:r>
            <a:r>
              <a:rPr lang="en-IE" sz="1400" dirty="0"/>
              <a:t>showed biggest growth</a:t>
            </a:r>
          </a:p>
          <a:p>
            <a:r>
              <a:rPr lang="en-IE" sz="1400" dirty="0"/>
              <a:t>Workers better off-higher </a:t>
            </a:r>
            <a:r>
              <a:rPr lang="en-IE" sz="1400" dirty="0" smtClean="0"/>
              <a:t>wages in industry based jobs</a:t>
            </a:r>
            <a:endParaRPr lang="en-IE" sz="1400" dirty="0"/>
          </a:p>
          <a:p>
            <a:r>
              <a:rPr lang="en-IE" sz="1400" dirty="0"/>
              <a:t>Exports rose by </a:t>
            </a:r>
            <a:r>
              <a:rPr lang="en-IE" sz="1400" dirty="0" smtClean="0"/>
              <a:t>35%, wiped </a:t>
            </a:r>
            <a:r>
              <a:rPr lang="en-IE" sz="1400" dirty="0"/>
              <a:t>out balance of payment problems</a:t>
            </a:r>
          </a:p>
          <a:p>
            <a:r>
              <a:rPr lang="en-IE" sz="1400" dirty="0"/>
              <a:t>Unemployment fell by 1/3 – emigration fell for first time in new state history-population increase in 1966 cenus-2.8 million </a:t>
            </a:r>
            <a:r>
              <a:rPr lang="en-IE" sz="1400" dirty="0" smtClean="0"/>
              <a:t>-3 </a:t>
            </a:r>
            <a:r>
              <a:rPr lang="en-IE" sz="1400" dirty="0"/>
              <a:t>million by </a:t>
            </a:r>
            <a:r>
              <a:rPr lang="en-IE" sz="1400" dirty="0" smtClean="0"/>
              <a:t>1971</a:t>
            </a:r>
          </a:p>
          <a:p>
            <a:r>
              <a:rPr lang="en-IE" sz="1400" dirty="0" smtClean="0"/>
              <a:t>The </a:t>
            </a:r>
            <a:r>
              <a:rPr lang="en-IE" sz="1400" dirty="0"/>
              <a:t>government had more money available to them which allowed them to increase public expenditure. </a:t>
            </a:r>
            <a:endParaRPr lang="en-IE" sz="1400" dirty="0" smtClean="0"/>
          </a:p>
          <a:p>
            <a:r>
              <a:rPr lang="en-IE" sz="1400" dirty="0" smtClean="0"/>
              <a:t>This </a:t>
            </a:r>
            <a:r>
              <a:rPr lang="en-IE" sz="1400" dirty="0"/>
              <a:t>resulted in a number of costly, though worthwhile initiatives such as the reorganisation of the health boards, the establishment of RTCs (Regional Technical Colleges), the setting up of RTE, the introduction of Child benefit for ALL children in 1963 and the introduction of free second level education in 1969.</a:t>
            </a:r>
          </a:p>
          <a:p>
            <a:r>
              <a:rPr lang="en-IE" sz="1400" dirty="0" smtClean="0"/>
              <a:t>Led </a:t>
            </a:r>
            <a:r>
              <a:rPr lang="en-IE" sz="1400" dirty="0"/>
              <a:t>to Second Programme for Economic </a:t>
            </a:r>
            <a:r>
              <a:rPr lang="en-IE" sz="1400" dirty="0" smtClean="0"/>
              <a:t>Expansion</a:t>
            </a:r>
          </a:p>
          <a:p>
            <a:r>
              <a:rPr lang="en-IE" sz="1400" dirty="0" smtClean="0"/>
              <a:t>Warning signs Irish people wanted luxury goods had to be imported</a:t>
            </a:r>
          </a:p>
          <a:p>
            <a:r>
              <a:rPr lang="en-IE" sz="1400" dirty="0" err="1" smtClean="0"/>
              <a:t>Lemass</a:t>
            </a:r>
            <a:r>
              <a:rPr lang="en-IE" sz="1400" dirty="0" smtClean="0"/>
              <a:t> wanted money spent on production less well off people were suffering</a:t>
            </a:r>
            <a:endParaRPr lang="en-IE" sz="1400" dirty="0"/>
          </a:p>
        </p:txBody>
      </p:sp>
    </p:spTree>
    <p:extLst>
      <p:ext uri="{BB962C8B-B14F-4D97-AF65-F5344CB8AC3E}">
        <p14:creationId xmlns:p14="http://schemas.microsoft.com/office/powerpoint/2010/main" val="41762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circle(in)">
                                      <p:cBhvr>
                                        <p:cTn id="24" dur="2000"/>
                                        <p:tgtEl>
                                          <p:spTgt spid="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animEffect transition="in" filter="barn(inVertical)">
                                      <p:cBhvr>
                                        <p:cTn id="29" dur="500"/>
                                        <p:tgtEl>
                                          <p:spTgt spid="6">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barn(inVertical)">
                                      <p:cBhvr>
                                        <p:cTn id="34" dur="500"/>
                                        <p:tgtEl>
                                          <p:spTgt spid="6">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circle(in)">
                                      <p:cBhvr>
                                        <p:cTn id="44"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Free Education</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A </a:t>
            </a:r>
            <a:r>
              <a:rPr lang="en-IE" u="sng" dirty="0" smtClean="0"/>
              <a:t>report on Education in 1965 found that 60 % of people</a:t>
            </a:r>
            <a:r>
              <a:rPr lang="en-IE" dirty="0" smtClean="0"/>
              <a:t> did not go beyond primary school</a:t>
            </a:r>
          </a:p>
          <a:p>
            <a:r>
              <a:rPr lang="en-IE" dirty="0" smtClean="0"/>
              <a:t>Secondary schools were run by the church and were fee paying</a:t>
            </a:r>
          </a:p>
          <a:p>
            <a:r>
              <a:rPr lang="en-IE" u="sng" dirty="0" smtClean="0"/>
              <a:t>Few students studied modern languages or science</a:t>
            </a:r>
          </a:p>
          <a:p>
            <a:r>
              <a:rPr lang="en-IE" u="sng" dirty="0" smtClean="0"/>
              <a:t>1963 a new type of school a comprehensive school</a:t>
            </a:r>
            <a:r>
              <a:rPr lang="en-IE" dirty="0" smtClean="0"/>
              <a:t> was set up later called a community school</a:t>
            </a:r>
          </a:p>
          <a:p>
            <a:r>
              <a:rPr lang="en-IE" u="sng" dirty="0" smtClean="0"/>
              <a:t>In 1966 O’ </a:t>
            </a:r>
            <a:r>
              <a:rPr lang="en-IE" u="sng" dirty="0" err="1"/>
              <a:t>M</a:t>
            </a:r>
            <a:r>
              <a:rPr lang="en-IE" u="sng" dirty="0" err="1" smtClean="0"/>
              <a:t>alley</a:t>
            </a:r>
            <a:r>
              <a:rPr lang="en-IE" u="sng" dirty="0" smtClean="0"/>
              <a:t> announced that all secondary education </a:t>
            </a:r>
            <a:r>
              <a:rPr lang="en-IE" dirty="0" smtClean="0"/>
              <a:t>would be free by 1969</a:t>
            </a:r>
            <a:endParaRPr lang="en-IE" dirty="0"/>
          </a:p>
        </p:txBody>
      </p:sp>
    </p:spTree>
    <p:extLst>
      <p:ext uri="{BB962C8B-B14F-4D97-AF65-F5344CB8AC3E}">
        <p14:creationId xmlns:p14="http://schemas.microsoft.com/office/powerpoint/2010/main" val="365096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fontScale="90000"/>
          </a:bodyPr>
          <a:lstStyle/>
          <a:p>
            <a:r>
              <a:rPr lang="en-IE" dirty="0" smtClean="0"/>
              <a:t>Q&amp;A	</a:t>
            </a:r>
            <a:endParaRPr lang="en-IE" dirty="0"/>
          </a:p>
        </p:txBody>
      </p:sp>
      <p:sp>
        <p:nvSpPr>
          <p:cNvPr id="3" name="Content Placeholder 2"/>
          <p:cNvSpPr>
            <a:spLocks noGrp="1"/>
          </p:cNvSpPr>
          <p:nvPr>
            <p:ph idx="1"/>
          </p:nvPr>
        </p:nvSpPr>
        <p:spPr>
          <a:xfrm>
            <a:off x="1043492" y="1628800"/>
            <a:ext cx="6777317" cy="4464496"/>
          </a:xfrm>
        </p:spPr>
        <p:txBody>
          <a:bodyPr>
            <a:normAutofit lnSpcReduction="10000"/>
          </a:bodyPr>
          <a:lstStyle/>
          <a:p>
            <a:pPr marL="411480" indent="-342900">
              <a:buFont typeface="+mj-lt"/>
              <a:buAutoNum type="arabicPeriod"/>
            </a:pPr>
            <a:r>
              <a:rPr lang="en-IE" sz="1400" dirty="0" smtClean="0"/>
              <a:t>What was the aim of the FPEE – to move from what to what (type of economy)</a:t>
            </a:r>
          </a:p>
          <a:p>
            <a:pPr marL="411480" indent="-342900">
              <a:buFont typeface="+mj-lt"/>
              <a:buAutoNum type="arabicPeriod"/>
            </a:pPr>
            <a:r>
              <a:rPr lang="en-IE" sz="1400" dirty="0" smtClean="0"/>
              <a:t>What year was the EEC founded &amp; how many countries were in there initially?</a:t>
            </a:r>
          </a:p>
          <a:p>
            <a:pPr marL="411480" indent="-342900">
              <a:buFont typeface="+mj-lt"/>
              <a:buAutoNum type="arabicPeriod"/>
            </a:pPr>
            <a:r>
              <a:rPr lang="en-IE" sz="1400" dirty="0" smtClean="0"/>
              <a:t>Who vetoed Britain's application to join EEC IN 1961?</a:t>
            </a:r>
          </a:p>
          <a:p>
            <a:pPr marL="411480" indent="-342900">
              <a:buFont typeface="+mj-lt"/>
              <a:buAutoNum type="arabicPeriod"/>
            </a:pPr>
            <a:r>
              <a:rPr lang="en-IE" sz="1400" dirty="0" smtClean="0"/>
              <a:t>Why did Ireland withdraw their application to join EEC at this time?</a:t>
            </a:r>
          </a:p>
          <a:p>
            <a:pPr marL="411480" indent="-342900">
              <a:buFont typeface="+mj-lt"/>
              <a:buAutoNum type="arabicPeriod"/>
            </a:pPr>
            <a:r>
              <a:rPr lang="en-IE" sz="1400" dirty="0" smtClean="0"/>
              <a:t>Who did Whitaker encourage </a:t>
            </a:r>
            <a:r>
              <a:rPr lang="en-IE" sz="1400" dirty="0" err="1" smtClean="0"/>
              <a:t>Lemass</a:t>
            </a:r>
            <a:r>
              <a:rPr lang="en-IE" sz="1400" dirty="0" smtClean="0"/>
              <a:t> to meet and why?</a:t>
            </a:r>
          </a:p>
          <a:p>
            <a:pPr marL="411480" indent="-342900">
              <a:buFont typeface="+mj-lt"/>
              <a:buAutoNum type="arabicPeriod"/>
            </a:pPr>
            <a:r>
              <a:rPr lang="en-IE" sz="1400" dirty="0" smtClean="0"/>
              <a:t>What year did Ireland join the EEC?</a:t>
            </a:r>
          </a:p>
          <a:p>
            <a:pPr marL="411480" indent="-342900">
              <a:buFont typeface="+mj-lt"/>
              <a:buAutoNum type="arabicPeriod"/>
            </a:pPr>
            <a:r>
              <a:rPr lang="en-IE" sz="1400" dirty="0" smtClean="0"/>
              <a:t>Results: What was the aim for the economic growth &amp; what was the actual % of growth?</a:t>
            </a:r>
          </a:p>
          <a:p>
            <a:pPr marL="411480" indent="-342900">
              <a:buFont typeface="+mj-lt"/>
              <a:buAutoNum type="arabicPeriod"/>
            </a:pPr>
            <a:r>
              <a:rPr lang="en-IE" sz="1400" dirty="0" smtClean="0"/>
              <a:t>What type of workers earned better wages as a result of FPEE?</a:t>
            </a:r>
          </a:p>
          <a:p>
            <a:pPr marL="411480" indent="-342900">
              <a:buFont typeface="+mj-lt"/>
              <a:buAutoNum type="arabicPeriod"/>
            </a:pPr>
            <a:r>
              <a:rPr lang="en-IE" sz="1400" dirty="0" smtClean="0"/>
              <a:t>What percentage did exports rise over FPEE?</a:t>
            </a:r>
          </a:p>
          <a:p>
            <a:pPr marL="411480" indent="-342900">
              <a:buFont typeface="+mj-lt"/>
              <a:buAutoNum type="arabicPeriod"/>
            </a:pPr>
            <a:r>
              <a:rPr lang="en-IE" sz="1400" dirty="0" smtClean="0"/>
              <a:t>How much did emigration fall by as a result of FPEE?</a:t>
            </a:r>
          </a:p>
          <a:p>
            <a:pPr marL="411480" indent="-342900">
              <a:buFont typeface="+mj-lt"/>
              <a:buAutoNum type="arabicPeriod"/>
            </a:pPr>
            <a:r>
              <a:rPr lang="en-IE" sz="1400" dirty="0" smtClean="0"/>
              <a:t>List one way in which public expenditure changed education?</a:t>
            </a:r>
          </a:p>
          <a:p>
            <a:pPr marL="411480" indent="-342900">
              <a:buFont typeface="+mj-lt"/>
              <a:buAutoNum type="arabicPeriod"/>
            </a:pPr>
            <a:r>
              <a:rPr lang="en-IE" sz="1400" dirty="0" smtClean="0"/>
              <a:t>List another?</a:t>
            </a:r>
          </a:p>
          <a:p>
            <a:pPr marL="411480" indent="-342900">
              <a:buFont typeface="+mj-lt"/>
              <a:buAutoNum type="arabicPeriod"/>
            </a:pPr>
            <a:r>
              <a:rPr lang="en-IE" sz="1400" dirty="0" smtClean="0"/>
              <a:t>What were the date parameters of the FPEE?</a:t>
            </a:r>
          </a:p>
          <a:p>
            <a:pPr marL="411480" indent="-342900">
              <a:buFont typeface="+mj-lt"/>
              <a:buAutoNum type="arabicPeriod"/>
            </a:pPr>
            <a:r>
              <a:rPr lang="en-IE" sz="1400" dirty="0" smtClean="0"/>
              <a:t>Name one other thing outside of education which was set up as a result of public expenditure?</a:t>
            </a:r>
          </a:p>
          <a:p>
            <a:pPr marL="411480" indent="-342900">
              <a:buFont typeface="+mj-lt"/>
              <a:buAutoNum type="arabicPeriod"/>
            </a:pPr>
            <a:r>
              <a:rPr lang="en-IE" sz="1400" dirty="0" smtClean="0"/>
              <a:t>What was the change in population between 1961 census and 1971?</a:t>
            </a:r>
          </a:p>
          <a:p>
            <a:pPr marL="411480" indent="-342900">
              <a:buFont typeface="+mj-lt"/>
              <a:buAutoNum type="arabicPeriod"/>
            </a:pPr>
            <a:endParaRPr lang="en-IE" sz="1400" dirty="0" smtClean="0"/>
          </a:p>
          <a:p>
            <a:pPr marL="411480" indent="-342900">
              <a:buFont typeface="+mj-lt"/>
              <a:buAutoNum type="arabicPeriod"/>
            </a:pPr>
            <a:endParaRPr lang="en-IE" sz="1400" dirty="0" smtClean="0"/>
          </a:p>
          <a:p>
            <a:pPr marL="411480" indent="-342900">
              <a:buFont typeface="+mj-lt"/>
              <a:buAutoNum type="arabicPeriod"/>
            </a:pPr>
            <a:endParaRPr lang="en-IE" sz="1400" dirty="0" smtClean="0"/>
          </a:p>
          <a:p>
            <a:pPr marL="411480" indent="-342900">
              <a:buFont typeface="+mj-lt"/>
              <a:buAutoNum type="arabicPeriod"/>
            </a:pPr>
            <a:endParaRPr lang="en-IE" sz="1400" dirty="0" smtClean="0"/>
          </a:p>
          <a:p>
            <a:pPr marL="411480" indent="-342900">
              <a:buFont typeface="+mj-lt"/>
              <a:buAutoNum type="arabicPeriod"/>
            </a:pPr>
            <a:endParaRPr lang="en-IE" sz="1400" dirty="0" smtClean="0"/>
          </a:p>
          <a:p>
            <a:pPr marL="411480" indent="-342900">
              <a:buFont typeface="+mj-lt"/>
              <a:buAutoNum type="arabicPeriod"/>
            </a:pPr>
            <a:endParaRPr lang="en-IE" sz="1400" dirty="0"/>
          </a:p>
        </p:txBody>
      </p:sp>
    </p:spTree>
    <p:extLst>
      <p:ext uri="{BB962C8B-B14F-4D97-AF65-F5344CB8AC3E}">
        <p14:creationId xmlns:p14="http://schemas.microsoft.com/office/powerpoint/2010/main" val="18688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circle(in)">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2000"/>
                                        <p:tgtEl>
                                          <p:spTgt spid="3">
                                            <p:txEl>
                                              <p:pRg st="5" end="5"/>
                                            </p:txEl>
                                          </p:spTgt>
                                        </p:tgtEl>
                                      </p:cBhvr>
                                    </p:animEffect>
                                    <p:anim calcmode="lin" valueType="num">
                                      <p:cBhvr>
                                        <p:cTn id="4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2000"/>
                                        <p:tgtEl>
                                          <p:spTgt spid="3">
                                            <p:txEl>
                                              <p:pRg st="6" end="6"/>
                                            </p:txEl>
                                          </p:spTgt>
                                        </p:tgtEl>
                                      </p:cBhvr>
                                    </p:animEffect>
                                    <p:anim calcmode="lin" valueType="num">
                                      <p:cBhvr>
                                        <p:cTn id="53"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9" dur="500"/>
                                        <p:tgtEl>
                                          <p:spTgt spid="3">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6" dur="5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71" dur="500"/>
                                        <p:tgtEl>
                                          <p:spTgt spid="3">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 calcmode="lin" valueType="num">
                                      <p:cBhvr>
                                        <p:cTn id="7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8" dur="500"/>
                                        <p:tgtEl>
                                          <p:spTgt spid="3">
                                            <p:txEl>
                                              <p:pRg st="10" end="1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3">
                                            <p:txEl>
                                              <p:pRg st="11" end="11"/>
                                            </p:txEl>
                                          </p:spTgt>
                                        </p:tgtEl>
                                        <p:attrNameLst>
                                          <p:attrName>style.visibility</p:attrName>
                                        </p:attrNameLst>
                                      </p:cBhvr>
                                      <p:to>
                                        <p:strVal val="visible"/>
                                      </p:to>
                                    </p:set>
                                    <p:anim calcmode="lin" valueType="num">
                                      <p:cBhvr>
                                        <p:cTn id="8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4"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5" dur="500"/>
                                        <p:tgtEl>
                                          <p:spTgt spid="3">
                                            <p:txEl>
                                              <p:pRg st="11" end="1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45" presetClass="entr" presetSubtype="0" fill="hold" nodeType="clickEffect">
                                  <p:stCondLst>
                                    <p:cond delay="0"/>
                                  </p:stCondLst>
                                  <p:childTnLst>
                                    <p:set>
                                      <p:cBhvr>
                                        <p:cTn id="89" dur="1" fill="hold">
                                          <p:stCondLst>
                                            <p:cond delay="0"/>
                                          </p:stCondLst>
                                        </p:cTn>
                                        <p:tgtEl>
                                          <p:spTgt spid="3">
                                            <p:txEl>
                                              <p:pRg st="12" end="12"/>
                                            </p:txEl>
                                          </p:spTgt>
                                        </p:tgtEl>
                                        <p:attrNameLst>
                                          <p:attrName>style.visibility</p:attrName>
                                        </p:attrNameLst>
                                      </p:cBhvr>
                                      <p:to>
                                        <p:strVal val="visible"/>
                                      </p:to>
                                    </p:set>
                                    <p:animEffect transition="in" filter="fade">
                                      <p:cBhvr>
                                        <p:cTn id="90" dur="2000"/>
                                        <p:tgtEl>
                                          <p:spTgt spid="3">
                                            <p:txEl>
                                              <p:pRg st="12" end="12"/>
                                            </p:txEl>
                                          </p:spTgt>
                                        </p:tgtEl>
                                      </p:cBhvr>
                                    </p:animEffect>
                                    <p:anim calcmode="lin" valueType="num">
                                      <p:cBhvr>
                                        <p:cTn id="91"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92" dur="2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45" presetClass="entr" presetSubtype="0" fill="hold" nodeType="clickEffect">
                                  <p:stCondLst>
                                    <p:cond delay="0"/>
                                  </p:stCondLst>
                                  <p:childTnLst>
                                    <p:set>
                                      <p:cBhvr>
                                        <p:cTn id="96" dur="1" fill="hold">
                                          <p:stCondLst>
                                            <p:cond delay="0"/>
                                          </p:stCondLst>
                                        </p:cTn>
                                        <p:tgtEl>
                                          <p:spTgt spid="3">
                                            <p:txEl>
                                              <p:pRg st="13" end="13"/>
                                            </p:txEl>
                                          </p:spTgt>
                                        </p:tgtEl>
                                        <p:attrNameLst>
                                          <p:attrName>style.visibility</p:attrName>
                                        </p:attrNameLst>
                                      </p:cBhvr>
                                      <p:to>
                                        <p:strVal val="visible"/>
                                      </p:to>
                                    </p:set>
                                    <p:animEffect transition="in" filter="fade">
                                      <p:cBhvr>
                                        <p:cTn id="97" dur="2000"/>
                                        <p:tgtEl>
                                          <p:spTgt spid="3">
                                            <p:txEl>
                                              <p:pRg st="13" end="13"/>
                                            </p:txEl>
                                          </p:spTgt>
                                        </p:tgtEl>
                                      </p:cBhvr>
                                    </p:animEffect>
                                    <p:anim calcmode="lin" valueType="num">
                                      <p:cBhvr>
                                        <p:cTn id="98"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99" dur="20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nodeType="clickEffect">
                                  <p:stCondLst>
                                    <p:cond delay="0"/>
                                  </p:stCondLst>
                                  <p:childTnLst>
                                    <p:set>
                                      <p:cBhvr>
                                        <p:cTn id="103" dur="1" fill="hold">
                                          <p:stCondLst>
                                            <p:cond delay="0"/>
                                          </p:stCondLst>
                                        </p:cTn>
                                        <p:tgtEl>
                                          <p:spTgt spid="3">
                                            <p:txEl>
                                              <p:pRg st="14" end="14"/>
                                            </p:txEl>
                                          </p:spTgt>
                                        </p:tgtEl>
                                        <p:attrNameLst>
                                          <p:attrName>style.visibility</p:attrName>
                                        </p:attrNameLst>
                                      </p:cBhvr>
                                      <p:to>
                                        <p:strVal val="visible"/>
                                      </p:to>
                                    </p:set>
                                    <p:anim calcmode="lin" valueType="num">
                                      <p:cBhvr>
                                        <p:cTn id="104"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05"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Aims of First programme for </a:t>
            </a:r>
            <a:r>
              <a:rPr lang="en-IE" dirty="0"/>
              <a:t>E</a:t>
            </a:r>
            <a:r>
              <a:rPr lang="en-IE" dirty="0" smtClean="0"/>
              <a:t>conomic Expansion</a:t>
            </a:r>
            <a:endParaRPr lang="en-IE" dirty="0"/>
          </a:p>
        </p:txBody>
      </p:sp>
      <p:sp>
        <p:nvSpPr>
          <p:cNvPr id="3" name="Content Placeholder 2"/>
          <p:cNvSpPr>
            <a:spLocks noGrp="1"/>
          </p:cNvSpPr>
          <p:nvPr>
            <p:ph idx="1"/>
          </p:nvPr>
        </p:nvSpPr>
        <p:spPr/>
        <p:txBody>
          <a:bodyPr>
            <a:normAutofit fontScale="92500" lnSpcReduction="10000"/>
          </a:bodyPr>
          <a:lstStyle/>
          <a:p>
            <a:r>
              <a:rPr lang="en-IE" dirty="0"/>
              <a:t>The major defining feature of the programme was a </a:t>
            </a:r>
            <a:r>
              <a:rPr lang="en-IE" b="1" dirty="0"/>
              <a:t>desire for change</a:t>
            </a:r>
            <a:r>
              <a:rPr lang="en-IE" dirty="0" smtClean="0"/>
              <a:t>.</a:t>
            </a:r>
          </a:p>
          <a:p>
            <a:r>
              <a:rPr lang="en-IE" dirty="0"/>
              <a:t>Whitaker realised government investment and involvement was required to remedy the situation so he </a:t>
            </a:r>
            <a:r>
              <a:rPr lang="en-IE" b="1" dirty="0"/>
              <a:t>advocated Keynesian </a:t>
            </a:r>
            <a:r>
              <a:rPr lang="en-IE" b="1" dirty="0" smtClean="0"/>
              <a:t>polices as opposed to Laissez Faire</a:t>
            </a:r>
          </a:p>
          <a:p>
            <a:r>
              <a:rPr lang="en-IE" dirty="0"/>
              <a:t>The biggest economic change was </a:t>
            </a:r>
            <a:r>
              <a:rPr lang="en-IE" b="1" dirty="0"/>
              <a:t>the switch from protectionist policies </a:t>
            </a:r>
            <a:r>
              <a:rPr lang="en-IE" dirty="0"/>
              <a:t>(i.e. Placing taxes on imports to protect domestic producers) </a:t>
            </a:r>
            <a:r>
              <a:rPr lang="en-IE" b="1" dirty="0"/>
              <a:t>to free market polices.</a:t>
            </a:r>
          </a:p>
        </p:txBody>
      </p:sp>
    </p:spTree>
    <p:extLst>
      <p:ext uri="{BB962C8B-B14F-4D97-AF65-F5344CB8AC3E}">
        <p14:creationId xmlns:p14="http://schemas.microsoft.com/office/powerpoint/2010/main" val="295533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Aims of the First Programme for Economic Expansion</a:t>
            </a:r>
            <a:endParaRPr lang="en-IE" dirty="0"/>
          </a:p>
        </p:txBody>
      </p:sp>
      <p:sp>
        <p:nvSpPr>
          <p:cNvPr id="3" name="Content Placeholder 2"/>
          <p:cNvSpPr>
            <a:spLocks noGrp="1"/>
          </p:cNvSpPr>
          <p:nvPr>
            <p:ph idx="1"/>
          </p:nvPr>
        </p:nvSpPr>
        <p:spPr/>
        <p:txBody>
          <a:bodyPr>
            <a:normAutofit fontScale="77500" lnSpcReduction="20000"/>
          </a:bodyPr>
          <a:lstStyle/>
          <a:p>
            <a:r>
              <a:rPr lang="en-IE" dirty="0"/>
              <a:t>Another plank of the new Economic Programme was </a:t>
            </a:r>
            <a:r>
              <a:rPr lang="en-IE" b="1" i="1" dirty="0"/>
              <a:t>foreign investment</a:t>
            </a:r>
            <a:r>
              <a:rPr lang="en-IE" dirty="0"/>
              <a:t>. </a:t>
            </a:r>
            <a:endParaRPr lang="en-IE" dirty="0" smtClean="0"/>
          </a:p>
          <a:p>
            <a:r>
              <a:rPr lang="en-IE" u="sng" dirty="0" smtClean="0"/>
              <a:t>The </a:t>
            </a:r>
            <a:r>
              <a:rPr lang="en-IE" u="sng" dirty="0"/>
              <a:t>IDA </a:t>
            </a:r>
            <a:r>
              <a:rPr lang="en-IE" dirty="0"/>
              <a:t>(Industrial development authority), which had been set up in the 1950s, </a:t>
            </a:r>
            <a:r>
              <a:rPr lang="en-IE" dirty="0" smtClean="0"/>
              <a:t>was tasked </a:t>
            </a:r>
            <a:r>
              <a:rPr lang="en-IE" dirty="0"/>
              <a:t>with attracting multinational companies to Ireland. </a:t>
            </a:r>
            <a:endParaRPr lang="en-IE" dirty="0" smtClean="0"/>
          </a:p>
          <a:p>
            <a:r>
              <a:rPr lang="en-IE" dirty="0" smtClean="0"/>
              <a:t>The </a:t>
            </a:r>
            <a:r>
              <a:rPr lang="en-IE" dirty="0"/>
              <a:t>government encouraged foreign companies to invest here by </a:t>
            </a:r>
            <a:r>
              <a:rPr lang="en-IE" b="1" dirty="0"/>
              <a:t>offering sizeable tax concessions </a:t>
            </a:r>
            <a:r>
              <a:rPr lang="en-IE" dirty="0"/>
              <a:t>(including a famously low corporation tax) and </a:t>
            </a:r>
            <a:r>
              <a:rPr lang="en-IE" b="1" dirty="0"/>
              <a:t>grants</a:t>
            </a:r>
            <a:r>
              <a:rPr lang="en-IE" dirty="0"/>
              <a:t> to the tune of £220 million</a:t>
            </a:r>
            <a:r>
              <a:rPr lang="en-IE" dirty="0" smtClean="0"/>
              <a:t>.</a:t>
            </a:r>
          </a:p>
          <a:p>
            <a:r>
              <a:rPr lang="en-IE" dirty="0" smtClean="0"/>
              <a:t> </a:t>
            </a:r>
            <a:r>
              <a:rPr lang="en-IE" dirty="0"/>
              <a:t>Furthermore</a:t>
            </a:r>
            <a:r>
              <a:rPr lang="en-IE" u="sng" dirty="0"/>
              <a:t>, </a:t>
            </a:r>
            <a:r>
              <a:rPr lang="en-IE" u="sng" dirty="0" err="1"/>
              <a:t>Lemass</a:t>
            </a:r>
            <a:r>
              <a:rPr lang="en-IE" u="sng" dirty="0"/>
              <a:t> removed the 1932 ‘Control of Manufacturers Act’, which required that any companies based here be at least partly Irish-owned</a:t>
            </a:r>
            <a:r>
              <a:rPr lang="en-IE" dirty="0"/>
              <a:t>. All these measures helped attract multinationals</a:t>
            </a:r>
            <a:r>
              <a:rPr lang="en-IE" dirty="0" smtClean="0"/>
              <a:t>,.</a:t>
            </a:r>
            <a:endParaRPr lang="en-IE" dirty="0"/>
          </a:p>
        </p:txBody>
      </p:sp>
    </p:spTree>
    <p:extLst>
      <p:ext uri="{BB962C8B-B14F-4D97-AF65-F5344CB8AC3E}">
        <p14:creationId xmlns:p14="http://schemas.microsoft.com/office/powerpoint/2010/main" val="118444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Aims </a:t>
            </a:r>
            <a:endParaRPr lang="en-IE" dirty="0"/>
          </a:p>
        </p:txBody>
      </p:sp>
      <p:sp>
        <p:nvSpPr>
          <p:cNvPr id="3" name="Content Placeholder 2"/>
          <p:cNvSpPr>
            <a:spLocks noGrp="1"/>
          </p:cNvSpPr>
          <p:nvPr>
            <p:ph idx="1"/>
          </p:nvPr>
        </p:nvSpPr>
        <p:spPr/>
        <p:txBody>
          <a:bodyPr>
            <a:normAutofit lnSpcReduction="10000"/>
          </a:bodyPr>
          <a:lstStyle/>
          <a:p>
            <a:r>
              <a:rPr lang="en-IE" dirty="0" smtClean="0"/>
              <a:t>The </a:t>
            </a:r>
            <a:r>
              <a:rPr lang="en-IE" dirty="0"/>
              <a:t>First Programme for Economic Expansion also aimed </a:t>
            </a:r>
            <a:r>
              <a:rPr lang="en-IE" u="sng" dirty="0"/>
              <a:t>to grow Irish businesses; </a:t>
            </a:r>
            <a:r>
              <a:rPr lang="en-IE" dirty="0"/>
              <a:t>at least ones that showed a willingness to adapt and compete on the open market</a:t>
            </a:r>
            <a:r>
              <a:rPr lang="en-IE" dirty="0" smtClean="0"/>
              <a:t>.</a:t>
            </a:r>
          </a:p>
          <a:p>
            <a:r>
              <a:rPr lang="en-IE" dirty="0"/>
              <a:t>T</a:t>
            </a:r>
            <a:r>
              <a:rPr lang="en-IE" dirty="0" smtClean="0"/>
              <a:t>he </a:t>
            </a:r>
            <a:r>
              <a:rPr lang="en-IE" dirty="0"/>
              <a:t>government made available funds to modernise Irish farms and support local businesses. They </a:t>
            </a:r>
            <a:r>
              <a:rPr lang="en-IE" u="sng" dirty="0"/>
              <a:t>placed a particular emphasis on export orientated companies</a:t>
            </a:r>
            <a:r>
              <a:rPr lang="en-IE" dirty="0"/>
              <a:t>.</a:t>
            </a:r>
          </a:p>
        </p:txBody>
      </p:sp>
    </p:spTree>
    <p:extLst>
      <p:ext uri="{BB962C8B-B14F-4D97-AF65-F5344CB8AC3E}">
        <p14:creationId xmlns:p14="http://schemas.microsoft.com/office/powerpoint/2010/main" val="2361227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To promote Irish exports to Britain (Ireland’s largest trading partner) in 1965, </a:t>
            </a:r>
            <a:r>
              <a:rPr lang="en-IE" dirty="0" err="1"/>
              <a:t>Lemass</a:t>
            </a:r>
            <a:r>
              <a:rPr lang="en-IE" dirty="0"/>
              <a:t> signed the </a:t>
            </a:r>
            <a:r>
              <a:rPr lang="en-IE" b="1" dirty="0"/>
              <a:t>Anglo-Irish Free Trade Area Agreement </a:t>
            </a:r>
            <a:r>
              <a:rPr lang="en-IE" dirty="0"/>
              <a:t>with P.M Harold McMillan, </a:t>
            </a:r>
            <a:r>
              <a:rPr lang="en-IE" u="sng" dirty="0"/>
              <a:t>abolishing all tariffs between the two countries</a:t>
            </a:r>
            <a:r>
              <a:rPr lang="en-IE" dirty="0"/>
              <a:t>.</a:t>
            </a:r>
          </a:p>
        </p:txBody>
      </p:sp>
    </p:spTree>
    <p:extLst>
      <p:ext uri="{BB962C8B-B14F-4D97-AF65-F5344CB8AC3E}">
        <p14:creationId xmlns:p14="http://schemas.microsoft.com/office/powerpoint/2010/main" val="117759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Terms</a:t>
            </a:r>
            <a:endParaRPr lang="en-IE" dirty="0"/>
          </a:p>
        </p:txBody>
      </p:sp>
      <p:sp>
        <p:nvSpPr>
          <p:cNvPr id="3" name="Content Placeholder 2"/>
          <p:cNvSpPr>
            <a:spLocks noGrp="1"/>
          </p:cNvSpPr>
          <p:nvPr>
            <p:ph idx="1"/>
          </p:nvPr>
        </p:nvSpPr>
        <p:spPr/>
        <p:txBody>
          <a:bodyPr>
            <a:normAutofit fontScale="92500"/>
          </a:bodyPr>
          <a:lstStyle/>
          <a:p>
            <a:r>
              <a:rPr lang="en-IE" b="1" dirty="0" smtClean="0"/>
              <a:t>Economic Depression</a:t>
            </a:r>
            <a:r>
              <a:rPr lang="en-IE" dirty="0" smtClean="0"/>
              <a:t>; When a country experiences a downturn it is often aid to be in a depression. </a:t>
            </a:r>
          </a:p>
          <a:p>
            <a:r>
              <a:rPr lang="en-IE" b="1" dirty="0" smtClean="0"/>
              <a:t>Free </a:t>
            </a:r>
            <a:r>
              <a:rPr lang="en-IE" b="1" dirty="0" err="1" smtClean="0"/>
              <a:t>Trade;</a:t>
            </a:r>
            <a:r>
              <a:rPr lang="en-IE" dirty="0" err="1" smtClean="0"/>
              <a:t>the</a:t>
            </a:r>
            <a:r>
              <a:rPr lang="en-IE" dirty="0" smtClean="0"/>
              <a:t> buying and selling of goods internationally without government restrictions on imports </a:t>
            </a:r>
            <a:r>
              <a:rPr lang="en-IE" u="sng" dirty="0" smtClean="0"/>
              <a:t>i.e. no tariffs</a:t>
            </a:r>
          </a:p>
          <a:p>
            <a:r>
              <a:rPr lang="en-IE" b="1" dirty="0" smtClean="0"/>
              <a:t>Protectionism; </a:t>
            </a:r>
            <a:r>
              <a:rPr lang="en-IE" dirty="0" smtClean="0"/>
              <a:t>the idea that domestic producer can be protected and helped to thrive by </a:t>
            </a:r>
            <a:r>
              <a:rPr lang="en-IE" u="sng" dirty="0" smtClean="0"/>
              <a:t>placing tariffs on certain imports</a:t>
            </a:r>
          </a:p>
          <a:p>
            <a:endParaRPr lang="en-IE" b="1" dirty="0"/>
          </a:p>
        </p:txBody>
      </p:sp>
    </p:spTree>
    <p:extLst>
      <p:ext uri="{BB962C8B-B14F-4D97-AF65-F5344CB8AC3E}">
        <p14:creationId xmlns:p14="http://schemas.microsoft.com/office/powerpoint/2010/main" val="170328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Terms</a:t>
            </a:r>
            <a:endParaRPr lang="en-IE" dirty="0"/>
          </a:p>
        </p:txBody>
      </p:sp>
      <p:sp>
        <p:nvSpPr>
          <p:cNvPr id="3" name="Content Placeholder 2"/>
          <p:cNvSpPr>
            <a:spLocks noGrp="1"/>
          </p:cNvSpPr>
          <p:nvPr>
            <p:ph idx="1"/>
          </p:nvPr>
        </p:nvSpPr>
        <p:spPr/>
        <p:txBody>
          <a:bodyPr/>
          <a:lstStyle/>
          <a:p>
            <a:r>
              <a:rPr lang="en-IE" b="1" dirty="0" err="1" smtClean="0"/>
              <a:t>Gatt</a:t>
            </a:r>
            <a:r>
              <a:rPr lang="en-IE" b="1" dirty="0" smtClean="0"/>
              <a:t>; General Agreement on </a:t>
            </a:r>
            <a:r>
              <a:rPr lang="en-IE" b="1" dirty="0" err="1" smtClean="0"/>
              <a:t>Tarriffs</a:t>
            </a:r>
            <a:r>
              <a:rPr lang="en-IE" b="1" dirty="0" smtClean="0"/>
              <a:t> and Trade;</a:t>
            </a:r>
            <a:r>
              <a:rPr lang="en-IE" dirty="0" smtClean="0"/>
              <a:t> It came into effect </a:t>
            </a:r>
            <a:r>
              <a:rPr lang="en-IE" dirty="0" err="1" smtClean="0"/>
              <a:t>onJanuary</a:t>
            </a:r>
            <a:r>
              <a:rPr lang="en-IE" dirty="0" smtClean="0"/>
              <a:t> 1</a:t>
            </a:r>
            <a:r>
              <a:rPr lang="en-IE" baseline="30000" dirty="0" smtClean="0"/>
              <a:t>st</a:t>
            </a:r>
            <a:r>
              <a:rPr lang="en-IE" dirty="0" smtClean="0"/>
              <a:t> 1948 with the </a:t>
            </a:r>
            <a:r>
              <a:rPr lang="en-IE" u="sng" dirty="0" smtClean="0"/>
              <a:t>purpose of promoting international Trade</a:t>
            </a:r>
          </a:p>
          <a:p>
            <a:r>
              <a:rPr lang="en-IE" b="1" dirty="0" smtClean="0"/>
              <a:t>IMF; International Monetary Fund;</a:t>
            </a:r>
            <a:r>
              <a:rPr lang="en-IE" dirty="0" smtClean="0"/>
              <a:t> It was formed in 1945 and </a:t>
            </a:r>
            <a:r>
              <a:rPr lang="en-IE" u="sng" dirty="0" smtClean="0"/>
              <a:t>aims to promote international trade and monetary cooperation</a:t>
            </a:r>
            <a:r>
              <a:rPr lang="en-IE" dirty="0" smtClean="0"/>
              <a:t> and to help </a:t>
            </a:r>
            <a:r>
              <a:rPr lang="en-IE" dirty="0" err="1" smtClean="0"/>
              <a:t>tabilize</a:t>
            </a:r>
            <a:r>
              <a:rPr lang="en-IE" dirty="0" smtClean="0"/>
              <a:t> exchange rates</a:t>
            </a:r>
            <a:endParaRPr lang="en-IE" b="1" dirty="0"/>
          </a:p>
        </p:txBody>
      </p:sp>
    </p:spTree>
    <p:extLst>
      <p:ext uri="{BB962C8B-B14F-4D97-AF65-F5344CB8AC3E}">
        <p14:creationId xmlns:p14="http://schemas.microsoft.com/office/powerpoint/2010/main" val="2242045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Terms</a:t>
            </a:r>
            <a:endParaRPr lang="en-IE" dirty="0"/>
          </a:p>
        </p:txBody>
      </p:sp>
      <p:sp>
        <p:nvSpPr>
          <p:cNvPr id="3" name="Content Placeholder 2"/>
          <p:cNvSpPr>
            <a:spLocks noGrp="1"/>
          </p:cNvSpPr>
          <p:nvPr>
            <p:ph idx="1"/>
          </p:nvPr>
        </p:nvSpPr>
        <p:spPr/>
        <p:txBody>
          <a:bodyPr/>
          <a:lstStyle/>
          <a:p>
            <a:r>
              <a:rPr lang="en-IE" b="1" dirty="0" smtClean="0"/>
              <a:t>GDP; Gross National Product; </a:t>
            </a:r>
            <a:r>
              <a:rPr lang="en-IE" dirty="0" smtClean="0"/>
              <a:t>It is the total value of the products and services produced by the people of a country over the course of a year, not including any income which is earned abroad</a:t>
            </a:r>
          </a:p>
          <a:p>
            <a:r>
              <a:rPr lang="en-IE" b="1" dirty="0" smtClean="0"/>
              <a:t>White Paper; </a:t>
            </a:r>
            <a:r>
              <a:rPr lang="en-IE" dirty="0" smtClean="0"/>
              <a:t>White Papers are policy documents to </a:t>
            </a:r>
            <a:r>
              <a:rPr lang="en-IE" u="sng" dirty="0" smtClean="0"/>
              <a:t>set out the basis for future legislation or significant government initiatives</a:t>
            </a:r>
            <a:endParaRPr lang="en-IE" u="sng" dirty="0"/>
          </a:p>
        </p:txBody>
      </p:sp>
    </p:spTree>
    <p:extLst>
      <p:ext uri="{BB962C8B-B14F-4D97-AF65-F5344CB8AC3E}">
        <p14:creationId xmlns:p14="http://schemas.microsoft.com/office/powerpoint/2010/main" val="2642406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Questions	</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1.  Name and explain the economic policy in Ireland prior to FPEE? </a:t>
            </a:r>
          </a:p>
          <a:p>
            <a:r>
              <a:rPr lang="en-IE" dirty="0" smtClean="0"/>
              <a:t>2. Who appointed TK </a:t>
            </a:r>
            <a:r>
              <a:rPr lang="en-IE" dirty="0"/>
              <a:t>W</a:t>
            </a:r>
            <a:r>
              <a:rPr lang="en-IE" dirty="0" smtClean="0"/>
              <a:t>hitaker to government and what party did he belong too?</a:t>
            </a:r>
            <a:endParaRPr lang="en-IE" dirty="0"/>
          </a:p>
          <a:p>
            <a:r>
              <a:rPr lang="en-IE" dirty="0" smtClean="0"/>
              <a:t>3. Give two proposals of the policy of free trade?</a:t>
            </a:r>
          </a:p>
          <a:p>
            <a:r>
              <a:rPr lang="en-IE" dirty="0" smtClean="0"/>
              <a:t>4. Explain the term economic depression?</a:t>
            </a:r>
          </a:p>
          <a:p>
            <a:r>
              <a:rPr lang="en-IE" dirty="0" smtClean="0"/>
              <a:t>5. What </a:t>
            </a:r>
            <a:r>
              <a:rPr lang="en-IE" dirty="0"/>
              <a:t>was </a:t>
            </a:r>
            <a:r>
              <a:rPr lang="en-IE" dirty="0" smtClean="0"/>
              <a:t>GATT &amp; </a:t>
            </a:r>
            <a:r>
              <a:rPr lang="en-IE" dirty="0"/>
              <a:t>Explain its </a:t>
            </a:r>
            <a:r>
              <a:rPr lang="en-IE" dirty="0" smtClean="0"/>
              <a:t>purpose?</a:t>
            </a:r>
          </a:p>
          <a:p>
            <a:r>
              <a:rPr lang="en-IE" dirty="0" smtClean="0"/>
              <a:t>6. What was the IMF &amp; Explain its purpose?</a:t>
            </a:r>
          </a:p>
          <a:p>
            <a:r>
              <a:rPr lang="en-IE" dirty="0" smtClean="0"/>
              <a:t>7. What does the term White paper mean?</a:t>
            </a:r>
          </a:p>
          <a:p>
            <a:r>
              <a:rPr lang="en-IE" dirty="0" smtClean="0"/>
              <a:t>8. Give two issues that were prevalent in Ireland CIRCA 1950-56?</a:t>
            </a:r>
          </a:p>
        </p:txBody>
      </p:sp>
    </p:spTree>
    <p:extLst>
      <p:ext uri="{BB962C8B-B14F-4D97-AF65-F5344CB8AC3E}">
        <p14:creationId xmlns:p14="http://schemas.microsoft.com/office/powerpoint/2010/main" val="170238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wipe(down)">
                                      <p:cBhvr>
                                        <p:cTn id="48" dur="580">
                                          <p:stCondLst>
                                            <p:cond delay="0"/>
                                          </p:stCondLst>
                                        </p:cTn>
                                        <p:tgtEl>
                                          <p:spTgt spid="3">
                                            <p:txEl>
                                              <p:pRg st="3" end="3"/>
                                            </p:txEl>
                                          </p:spTgt>
                                        </p:tgtEl>
                                      </p:cBhvr>
                                    </p:animEffect>
                                    <p:anim calcmode="lin" valueType="num">
                                      <p:cBhvr>
                                        <p:cTn id="4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3" end="3"/>
                                            </p:txEl>
                                          </p:spTgt>
                                        </p:tgtEl>
                                      </p:cBhvr>
                                      <p:to x="100000" y="60000"/>
                                    </p:animScale>
                                    <p:animScale>
                                      <p:cBhvr>
                                        <p:cTn id="55" dur="166" decel="50000">
                                          <p:stCondLst>
                                            <p:cond delay="676"/>
                                          </p:stCondLst>
                                        </p:cTn>
                                        <p:tgtEl>
                                          <p:spTgt spid="3">
                                            <p:txEl>
                                              <p:pRg st="3" end="3"/>
                                            </p:txEl>
                                          </p:spTgt>
                                        </p:tgtEl>
                                      </p:cBhvr>
                                      <p:to x="100000" y="100000"/>
                                    </p:animScale>
                                    <p:animScale>
                                      <p:cBhvr>
                                        <p:cTn id="56" dur="26">
                                          <p:stCondLst>
                                            <p:cond delay="1312"/>
                                          </p:stCondLst>
                                        </p:cTn>
                                        <p:tgtEl>
                                          <p:spTgt spid="3">
                                            <p:txEl>
                                              <p:pRg st="3" end="3"/>
                                            </p:txEl>
                                          </p:spTgt>
                                        </p:tgtEl>
                                      </p:cBhvr>
                                      <p:to x="100000" y="80000"/>
                                    </p:animScale>
                                    <p:animScale>
                                      <p:cBhvr>
                                        <p:cTn id="57" dur="166" decel="50000">
                                          <p:stCondLst>
                                            <p:cond delay="1338"/>
                                          </p:stCondLst>
                                        </p:cTn>
                                        <p:tgtEl>
                                          <p:spTgt spid="3">
                                            <p:txEl>
                                              <p:pRg st="3" end="3"/>
                                            </p:txEl>
                                          </p:spTgt>
                                        </p:tgtEl>
                                      </p:cBhvr>
                                      <p:to x="100000" y="100000"/>
                                    </p:animScale>
                                    <p:animScale>
                                      <p:cBhvr>
                                        <p:cTn id="58" dur="26">
                                          <p:stCondLst>
                                            <p:cond delay="1642"/>
                                          </p:stCondLst>
                                        </p:cTn>
                                        <p:tgtEl>
                                          <p:spTgt spid="3">
                                            <p:txEl>
                                              <p:pRg st="3" end="3"/>
                                            </p:txEl>
                                          </p:spTgt>
                                        </p:tgtEl>
                                      </p:cBhvr>
                                      <p:to x="100000" y="90000"/>
                                    </p:animScale>
                                    <p:animScale>
                                      <p:cBhvr>
                                        <p:cTn id="59" dur="166" decel="50000">
                                          <p:stCondLst>
                                            <p:cond delay="1668"/>
                                          </p:stCondLst>
                                        </p:cTn>
                                        <p:tgtEl>
                                          <p:spTgt spid="3">
                                            <p:txEl>
                                              <p:pRg st="3" end="3"/>
                                            </p:txEl>
                                          </p:spTgt>
                                        </p:tgtEl>
                                      </p:cBhvr>
                                      <p:to x="100000" y="100000"/>
                                    </p:animScale>
                                    <p:animScale>
                                      <p:cBhvr>
                                        <p:cTn id="60" dur="26">
                                          <p:stCondLst>
                                            <p:cond delay="1808"/>
                                          </p:stCondLst>
                                        </p:cTn>
                                        <p:tgtEl>
                                          <p:spTgt spid="3">
                                            <p:txEl>
                                              <p:pRg st="3" end="3"/>
                                            </p:txEl>
                                          </p:spTgt>
                                        </p:tgtEl>
                                      </p:cBhvr>
                                      <p:to x="100000" y="95000"/>
                                    </p:animScale>
                                    <p:animScale>
                                      <p:cBhvr>
                                        <p:cTn id="61" dur="166" decel="50000">
                                          <p:stCondLst>
                                            <p:cond delay="1834"/>
                                          </p:stCondLst>
                                        </p:cTn>
                                        <p:tgtEl>
                                          <p:spTgt spid="3">
                                            <p:txEl>
                                              <p:pRg st="3" end="3"/>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 calcmode="lin" valueType="num">
                                      <p:cBhvr>
                                        <p:cTn id="6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68" dur="500"/>
                                        <p:tgtEl>
                                          <p:spTgt spid="3">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5" presetClass="entr" presetSubtype="0" fill="hold"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Effect transition="in" filter="fade">
                                      <p:cBhvr>
                                        <p:cTn id="73" dur="2000"/>
                                        <p:tgtEl>
                                          <p:spTgt spid="3">
                                            <p:txEl>
                                              <p:pRg st="5" end="5"/>
                                            </p:txEl>
                                          </p:spTgt>
                                        </p:tgtEl>
                                      </p:cBhvr>
                                    </p:animEffect>
                                    <p:anim calcmode="lin" valueType="num">
                                      <p:cBhvr>
                                        <p:cTn id="74"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75"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nodeType="clickEffect">
                                  <p:stCondLst>
                                    <p:cond delay="0"/>
                                  </p:stCondLst>
                                  <p:childTnLst>
                                    <p:set>
                                      <p:cBhvr>
                                        <p:cTn id="79" dur="1" fill="hold">
                                          <p:stCondLst>
                                            <p:cond delay="0"/>
                                          </p:stCondLst>
                                        </p:cTn>
                                        <p:tgtEl>
                                          <p:spTgt spid="3">
                                            <p:txEl>
                                              <p:pRg st="6" end="6"/>
                                            </p:txEl>
                                          </p:spTgt>
                                        </p:tgtEl>
                                        <p:attrNameLst>
                                          <p:attrName>style.visibility</p:attrName>
                                        </p:attrNameLst>
                                      </p:cBhvr>
                                      <p:to>
                                        <p:strVal val="visible"/>
                                      </p:to>
                                    </p:set>
                                    <p:anim calcmode="lin" valueType="num">
                                      <p:cBhvr>
                                        <p:cTn id="8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8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83" dur="1000"/>
                                        <p:tgtEl>
                                          <p:spTgt spid="3">
                                            <p:txEl>
                                              <p:pRg st="6" end="6"/>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8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Key Personalities</a:t>
            </a:r>
            <a:br>
              <a:rPr lang="en-IE" dirty="0" smtClean="0"/>
            </a:br>
            <a:r>
              <a:rPr lang="en-IE" dirty="0" smtClean="0"/>
              <a:t>TK Whitaker         Sean </a:t>
            </a:r>
            <a:r>
              <a:rPr lang="en-IE" dirty="0" err="1" smtClean="0"/>
              <a:t>Lemass</a:t>
            </a:r>
            <a:endParaRPr lang="en-IE" dirty="0"/>
          </a:p>
        </p:txBody>
      </p:sp>
      <p:sp>
        <p:nvSpPr>
          <p:cNvPr id="3" name="Content Placeholder 2"/>
          <p:cNvSpPr>
            <a:spLocks noGrp="1"/>
          </p:cNvSpPr>
          <p:nvPr>
            <p:ph sz="quarter" idx="13"/>
          </p:nvPr>
        </p:nvSpPr>
        <p:spPr/>
        <p:txBody>
          <a:bodyPr>
            <a:normAutofit fontScale="77500" lnSpcReduction="20000"/>
          </a:bodyPr>
          <a:lstStyle/>
          <a:p>
            <a:r>
              <a:rPr lang="en-IE" dirty="0"/>
              <a:t>Economist-Secretary </a:t>
            </a:r>
            <a:r>
              <a:rPr lang="en-IE" dirty="0" err="1"/>
              <a:t>Dept</a:t>
            </a:r>
            <a:r>
              <a:rPr lang="en-IE" dirty="0"/>
              <a:t> of Finance -39yrs</a:t>
            </a:r>
          </a:p>
          <a:p>
            <a:r>
              <a:rPr lang="en-IE" dirty="0"/>
              <a:t>Believed economic protectionism should end</a:t>
            </a:r>
          </a:p>
          <a:p>
            <a:r>
              <a:rPr lang="en-IE" dirty="0"/>
              <a:t>Believed in long-term economic planning</a:t>
            </a:r>
          </a:p>
          <a:p>
            <a:r>
              <a:rPr lang="en-IE" dirty="0"/>
              <a:t>Published report Economic Development </a:t>
            </a:r>
          </a:p>
          <a:p>
            <a:r>
              <a:rPr lang="en-IE" dirty="0"/>
              <a:t>Formed the basis for First Programme for Economic Expansion</a:t>
            </a:r>
          </a:p>
        </p:txBody>
      </p:sp>
      <p:sp>
        <p:nvSpPr>
          <p:cNvPr id="4" name="Content Placeholder 3"/>
          <p:cNvSpPr>
            <a:spLocks noGrp="1"/>
          </p:cNvSpPr>
          <p:nvPr>
            <p:ph sz="quarter" idx="14"/>
          </p:nvPr>
        </p:nvSpPr>
        <p:spPr/>
        <p:txBody>
          <a:bodyPr>
            <a:normAutofit fontScale="85000" lnSpcReduction="20000"/>
          </a:bodyPr>
          <a:lstStyle/>
          <a:p>
            <a:r>
              <a:rPr lang="en-IE" dirty="0"/>
              <a:t>Minister Industry+Commerce-1951-4 and 1957-9</a:t>
            </a:r>
          </a:p>
          <a:p>
            <a:r>
              <a:rPr lang="en-IE" dirty="0"/>
              <a:t>Wanted industry to be competitive – market economy based on free trade</a:t>
            </a:r>
          </a:p>
          <a:p>
            <a:r>
              <a:rPr lang="en-IE" dirty="0"/>
              <a:t>Supported Whitaker`s plan as Minister and had the political will to drive it forward as Taoiseach in 1959</a:t>
            </a:r>
          </a:p>
        </p:txBody>
      </p:sp>
    </p:spTree>
    <p:extLst>
      <p:ext uri="{BB962C8B-B14F-4D97-AF65-F5344CB8AC3E}">
        <p14:creationId xmlns:p14="http://schemas.microsoft.com/office/powerpoint/2010/main" val="71707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p:cTn id="4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52" dur="500"/>
                                        <p:tgtEl>
                                          <p:spTgt spid="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5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Economic Development</a:t>
            </a:r>
            <a:endParaRPr lang="en-IE" dirty="0"/>
          </a:p>
        </p:txBody>
      </p:sp>
      <p:sp>
        <p:nvSpPr>
          <p:cNvPr id="6" name="Content Placeholder 5"/>
          <p:cNvSpPr>
            <a:spLocks noGrp="1"/>
          </p:cNvSpPr>
          <p:nvPr>
            <p:ph idx="1"/>
          </p:nvPr>
        </p:nvSpPr>
        <p:spPr/>
        <p:txBody>
          <a:bodyPr>
            <a:normAutofit fontScale="92500" lnSpcReduction="20000"/>
          </a:bodyPr>
          <a:lstStyle/>
          <a:p>
            <a:r>
              <a:rPr lang="en-IE" dirty="0"/>
              <a:t>First accurate economic analysis of 1950`s Ireland</a:t>
            </a:r>
          </a:p>
          <a:p>
            <a:r>
              <a:rPr lang="en-IE" dirty="0"/>
              <a:t>Argued that </a:t>
            </a:r>
            <a:r>
              <a:rPr lang="en-IE" u="sng" dirty="0"/>
              <a:t>protectionism had failed </a:t>
            </a:r>
            <a:r>
              <a:rPr lang="en-IE" u="sng" dirty="0" smtClean="0"/>
              <a:t>miserably</a:t>
            </a:r>
            <a:r>
              <a:rPr lang="en-IE" dirty="0" smtClean="0"/>
              <a:t> i.e. sheltered uncompetitive failing </a:t>
            </a:r>
            <a:r>
              <a:rPr lang="en-IE" dirty="0"/>
              <a:t>industries</a:t>
            </a:r>
          </a:p>
          <a:p>
            <a:r>
              <a:rPr lang="en-IE" dirty="0"/>
              <a:t>Lack of competition </a:t>
            </a:r>
            <a:r>
              <a:rPr lang="en-IE" dirty="0" smtClean="0"/>
              <a:t>led to </a:t>
            </a:r>
            <a:r>
              <a:rPr lang="en-IE" dirty="0"/>
              <a:t>policy of </a:t>
            </a:r>
            <a:r>
              <a:rPr lang="en-IE" dirty="0" smtClean="0"/>
              <a:t>despair i.e. high emigration, slow growth, inflation, serious </a:t>
            </a:r>
            <a:r>
              <a:rPr lang="en-IE" dirty="0"/>
              <a:t>difficulties</a:t>
            </a:r>
          </a:p>
          <a:p>
            <a:r>
              <a:rPr lang="en-IE" dirty="0"/>
              <a:t>Solution was free </a:t>
            </a:r>
            <a:r>
              <a:rPr lang="en-IE" dirty="0" smtClean="0"/>
              <a:t>trade </a:t>
            </a:r>
            <a:r>
              <a:rPr lang="en-IE" dirty="0" err="1" smtClean="0"/>
              <a:t>n.b.</a:t>
            </a:r>
            <a:r>
              <a:rPr lang="en-IE" dirty="0" smtClean="0"/>
              <a:t> end </a:t>
            </a:r>
            <a:r>
              <a:rPr lang="en-IE" dirty="0"/>
              <a:t>protectionism</a:t>
            </a:r>
          </a:p>
          <a:p>
            <a:r>
              <a:rPr lang="en-IE" dirty="0"/>
              <a:t>Emphasis should be on industry not agriculture</a:t>
            </a:r>
          </a:p>
          <a:p>
            <a:r>
              <a:rPr lang="en-IE" dirty="0"/>
              <a:t>Notion of </a:t>
            </a:r>
            <a:r>
              <a:rPr lang="en-IE" u="sng" dirty="0"/>
              <a:t>self-sufficiency was dropped</a:t>
            </a:r>
          </a:p>
        </p:txBody>
      </p:sp>
    </p:spTree>
    <p:extLst>
      <p:ext uri="{BB962C8B-B14F-4D97-AF65-F5344CB8AC3E}">
        <p14:creationId xmlns:p14="http://schemas.microsoft.com/office/powerpoint/2010/main" val="285150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wipe(down)">
                                      <p:cBhvr>
                                        <p:cTn id="24" dur="500"/>
                                        <p:tgtEl>
                                          <p:spTgt spid="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2000"/>
                                        <p:tgtEl>
                                          <p:spTgt spid="6">
                                            <p:txEl>
                                              <p:pRg st="4" end="4"/>
                                            </p:txEl>
                                          </p:spTgt>
                                        </p:tgtEl>
                                      </p:cBhvr>
                                    </p:animEffect>
                                    <p:anim calcmode="lin" valueType="num">
                                      <p:cBhvr>
                                        <p:cTn id="30"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wipe(down)">
                                      <p:cBhvr>
                                        <p:cTn id="36" dur="580">
                                          <p:stCondLst>
                                            <p:cond delay="0"/>
                                          </p:stCondLst>
                                        </p:cTn>
                                        <p:tgtEl>
                                          <p:spTgt spid="6">
                                            <p:txEl>
                                              <p:pRg st="5" end="5"/>
                                            </p:txEl>
                                          </p:spTgt>
                                        </p:tgtEl>
                                      </p:cBhvr>
                                    </p:animEffect>
                                    <p:anim calcmode="lin" valueType="num">
                                      <p:cBhvr>
                                        <p:cTn id="37"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6">
                                            <p:txEl>
                                              <p:pRg st="5" end="5"/>
                                            </p:txEl>
                                          </p:spTgt>
                                        </p:tgtEl>
                                      </p:cBhvr>
                                      <p:to x="100000" y="60000"/>
                                    </p:animScale>
                                    <p:animScale>
                                      <p:cBhvr>
                                        <p:cTn id="43" dur="166" decel="50000">
                                          <p:stCondLst>
                                            <p:cond delay="676"/>
                                          </p:stCondLst>
                                        </p:cTn>
                                        <p:tgtEl>
                                          <p:spTgt spid="6">
                                            <p:txEl>
                                              <p:pRg st="5" end="5"/>
                                            </p:txEl>
                                          </p:spTgt>
                                        </p:tgtEl>
                                      </p:cBhvr>
                                      <p:to x="100000" y="100000"/>
                                    </p:animScale>
                                    <p:animScale>
                                      <p:cBhvr>
                                        <p:cTn id="44" dur="26">
                                          <p:stCondLst>
                                            <p:cond delay="1312"/>
                                          </p:stCondLst>
                                        </p:cTn>
                                        <p:tgtEl>
                                          <p:spTgt spid="6">
                                            <p:txEl>
                                              <p:pRg st="5" end="5"/>
                                            </p:txEl>
                                          </p:spTgt>
                                        </p:tgtEl>
                                      </p:cBhvr>
                                      <p:to x="100000" y="80000"/>
                                    </p:animScale>
                                    <p:animScale>
                                      <p:cBhvr>
                                        <p:cTn id="45" dur="166" decel="50000">
                                          <p:stCondLst>
                                            <p:cond delay="1338"/>
                                          </p:stCondLst>
                                        </p:cTn>
                                        <p:tgtEl>
                                          <p:spTgt spid="6">
                                            <p:txEl>
                                              <p:pRg st="5" end="5"/>
                                            </p:txEl>
                                          </p:spTgt>
                                        </p:tgtEl>
                                      </p:cBhvr>
                                      <p:to x="100000" y="100000"/>
                                    </p:animScale>
                                    <p:animScale>
                                      <p:cBhvr>
                                        <p:cTn id="46" dur="26">
                                          <p:stCondLst>
                                            <p:cond delay="1642"/>
                                          </p:stCondLst>
                                        </p:cTn>
                                        <p:tgtEl>
                                          <p:spTgt spid="6">
                                            <p:txEl>
                                              <p:pRg st="5" end="5"/>
                                            </p:txEl>
                                          </p:spTgt>
                                        </p:tgtEl>
                                      </p:cBhvr>
                                      <p:to x="100000" y="90000"/>
                                    </p:animScale>
                                    <p:animScale>
                                      <p:cBhvr>
                                        <p:cTn id="47" dur="166" decel="50000">
                                          <p:stCondLst>
                                            <p:cond delay="1668"/>
                                          </p:stCondLst>
                                        </p:cTn>
                                        <p:tgtEl>
                                          <p:spTgt spid="6">
                                            <p:txEl>
                                              <p:pRg st="5" end="5"/>
                                            </p:txEl>
                                          </p:spTgt>
                                        </p:tgtEl>
                                      </p:cBhvr>
                                      <p:to x="100000" y="100000"/>
                                    </p:animScale>
                                    <p:animScale>
                                      <p:cBhvr>
                                        <p:cTn id="48" dur="26">
                                          <p:stCondLst>
                                            <p:cond delay="1808"/>
                                          </p:stCondLst>
                                        </p:cTn>
                                        <p:tgtEl>
                                          <p:spTgt spid="6">
                                            <p:txEl>
                                              <p:pRg st="5" end="5"/>
                                            </p:txEl>
                                          </p:spTgt>
                                        </p:tgtEl>
                                      </p:cBhvr>
                                      <p:to x="100000" y="95000"/>
                                    </p:animScale>
                                    <p:animScale>
                                      <p:cBhvr>
                                        <p:cTn id="49" dur="166" decel="50000">
                                          <p:stCondLst>
                                            <p:cond delay="1834"/>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Economic Development</a:t>
            </a:r>
            <a:endParaRPr lang="en-IE" dirty="0"/>
          </a:p>
        </p:txBody>
      </p:sp>
      <p:sp>
        <p:nvSpPr>
          <p:cNvPr id="5" name="Content Placeholder 4"/>
          <p:cNvSpPr>
            <a:spLocks noGrp="1"/>
          </p:cNvSpPr>
          <p:nvPr>
            <p:ph sz="quarter" idx="13"/>
          </p:nvPr>
        </p:nvSpPr>
        <p:spPr>
          <a:xfrm>
            <a:off x="1042416" y="2313431"/>
            <a:ext cx="3419856" cy="3779863"/>
          </a:xfrm>
        </p:spPr>
        <p:txBody>
          <a:bodyPr>
            <a:normAutofit fontScale="85000" lnSpcReduction="20000"/>
          </a:bodyPr>
          <a:lstStyle/>
          <a:p>
            <a:r>
              <a:rPr lang="en-IE" dirty="0" err="1"/>
              <a:t>Lemass</a:t>
            </a:r>
            <a:r>
              <a:rPr lang="en-IE" dirty="0"/>
              <a:t> adopted First Programme for Economic Expansion as Minister in 1958</a:t>
            </a:r>
          </a:p>
          <a:p>
            <a:r>
              <a:rPr lang="en-IE" dirty="0"/>
              <a:t>Became Taoiseach </a:t>
            </a:r>
            <a:r>
              <a:rPr lang="en-IE" dirty="0" smtClean="0"/>
              <a:t>1959 - driving </a:t>
            </a:r>
            <a:r>
              <a:rPr lang="en-IE" dirty="0"/>
              <a:t>force behind the plan</a:t>
            </a:r>
          </a:p>
          <a:p>
            <a:r>
              <a:rPr lang="en-IE" dirty="0"/>
              <a:t>Encouraged foreign </a:t>
            </a:r>
            <a:r>
              <a:rPr lang="en-IE" dirty="0" smtClean="0"/>
              <a:t>investment i.e. IDA </a:t>
            </a:r>
            <a:r>
              <a:rPr lang="en-IE" dirty="0"/>
              <a:t>given increased resources</a:t>
            </a:r>
          </a:p>
          <a:p>
            <a:r>
              <a:rPr lang="en-IE" u="sng" dirty="0"/>
              <a:t>Encouraged export </a:t>
            </a:r>
            <a:r>
              <a:rPr lang="en-IE" dirty="0"/>
              <a:t>led growth-self sufficiency abandoned </a:t>
            </a:r>
          </a:p>
        </p:txBody>
      </p:sp>
      <p:sp>
        <p:nvSpPr>
          <p:cNvPr id="6" name="Content Placeholder 5"/>
          <p:cNvSpPr>
            <a:spLocks noGrp="1"/>
          </p:cNvSpPr>
          <p:nvPr>
            <p:ph sz="quarter" idx="14"/>
          </p:nvPr>
        </p:nvSpPr>
        <p:spPr>
          <a:xfrm>
            <a:off x="4645152" y="2313430"/>
            <a:ext cx="3419856" cy="3779865"/>
          </a:xfrm>
        </p:spPr>
        <p:txBody>
          <a:bodyPr>
            <a:normAutofit fontScale="77500" lnSpcReduction="20000"/>
          </a:bodyPr>
          <a:lstStyle/>
          <a:p>
            <a:r>
              <a:rPr lang="en-IE" dirty="0" err="1"/>
              <a:t>Grants+tax</a:t>
            </a:r>
            <a:r>
              <a:rPr lang="en-IE" dirty="0"/>
              <a:t> concessions given to foreign companies as incentive</a:t>
            </a:r>
          </a:p>
          <a:p>
            <a:r>
              <a:rPr lang="en-IE" dirty="0"/>
              <a:t>Industries forced to modernise factories</a:t>
            </a:r>
          </a:p>
          <a:p>
            <a:r>
              <a:rPr lang="en-IE" dirty="0"/>
              <a:t>Some </a:t>
            </a:r>
            <a:r>
              <a:rPr lang="en-IE" dirty="0" smtClean="0"/>
              <a:t>survived &amp; others </a:t>
            </a:r>
            <a:r>
              <a:rPr lang="en-IE" dirty="0"/>
              <a:t>didn`t embrace the change</a:t>
            </a:r>
          </a:p>
          <a:p>
            <a:r>
              <a:rPr lang="en-IE" b="1" dirty="0" smtClean="0"/>
              <a:t>Agriculture: </a:t>
            </a:r>
            <a:r>
              <a:rPr lang="en-IE" dirty="0" smtClean="0"/>
              <a:t>emphasis </a:t>
            </a:r>
            <a:r>
              <a:rPr lang="en-IE" dirty="0"/>
              <a:t>on grassland </a:t>
            </a:r>
            <a:r>
              <a:rPr lang="en-IE" dirty="0" smtClean="0"/>
              <a:t>farming, research&amp; development, price </a:t>
            </a:r>
            <a:r>
              <a:rPr lang="en-IE" dirty="0"/>
              <a:t>supports for wheat, beet and milk</a:t>
            </a:r>
          </a:p>
        </p:txBody>
      </p:sp>
    </p:spTree>
    <p:extLst>
      <p:ext uri="{BB962C8B-B14F-4D97-AF65-F5344CB8AC3E}">
        <p14:creationId xmlns:p14="http://schemas.microsoft.com/office/powerpoint/2010/main" val="413887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80">
                                          <p:stCondLst>
                                            <p:cond delay="0"/>
                                          </p:stCondLst>
                                        </p:cTn>
                                        <p:tgtEl>
                                          <p:spTgt spid="5">
                                            <p:txEl>
                                              <p:pRg st="2" end="2"/>
                                            </p:txEl>
                                          </p:spTgt>
                                        </p:tgtEl>
                                      </p:cBhvr>
                                    </p:animEffect>
                                    <p:anim calcmode="lin" valueType="num">
                                      <p:cBhvr>
                                        <p:cTn id="18"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5">
                                            <p:txEl>
                                              <p:pRg st="2" end="2"/>
                                            </p:txEl>
                                          </p:spTgt>
                                        </p:tgtEl>
                                      </p:cBhvr>
                                      <p:to x="100000" y="60000"/>
                                    </p:animScale>
                                    <p:animScale>
                                      <p:cBhvr>
                                        <p:cTn id="24" dur="166" decel="50000">
                                          <p:stCondLst>
                                            <p:cond delay="676"/>
                                          </p:stCondLst>
                                        </p:cTn>
                                        <p:tgtEl>
                                          <p:spTgt spid="5">
                                            <p:txEl>
                                              <p:pRg st="2" end="2"/>
                                            </p:txEl>
                                          </p:spTgt>
                                        </p:tgtEl>
                                      </p:cBhvr>
                                      <p:to x="100000" y="100000"/>
                                    </p:animScale>
                                    <p:animScale>
                                      <p:cBhvr>
                                        <p:cTn id="25" dur="26">
                                          <p:stCondLst>
                                            <p:cond delay="1312"/>
                                          </p:stCondLst>
                                        </p:cTn>
                                        <p:tgtEl>
                                          <p:spTgt spid="5">
                                            <p:txEl>
                                              <p:pRg st="2" end="2"/>
                                            </p:txEl>
                                          </p:spTgt>
                                        </p:tgtEl>
                                      </p:cBhvr>
                                      <p:to x="100000" y="80000"/>
                                    </p:animScale>
                                    <p:animScale>
                                      <p:cBhvr>
                                        <p:cTn id="26" dur="166" decel="50000">
                                          <p:stCondLst>
                                            <p:cond delay="1338"/>
                                          </p:stCondLst>
                                        </p:cTn>
                                        <p:tgtEl>
                                          <p:spTgt spid="5">
                                            <p:txEl>
                                              <p:pRg st="2" end="2"/>
                                            </p:txEl>
                                          </p:spTgt>
                                        </p:tgtEl>
                                      </p:cBhvr>
                                      <p:to x="100000" y="100000"/>
                                    </p:animScale>
                                    <p:animScale>
                                      <p:cBhvr>
                                        <p:cTn id="27" dur="26">
                                          <p:stCondLst>
                                            <p:cond delay="1642"/>
                                          </p:stCondLst>
                                        </p:cTn>
                                        <p:tgtEl>
                                          <p:spTgt spid="5">
                                            <p:txEl>
                                              <p:pRg st="2" end="2"/>
                                            </p:txEl>
                                          </p:spTgt>
                                        </p:tgtEl>
                                      </p:cBhvr>
                                      <p:to x="100000" y="90000"/>
                                    </p:animScale>
                                    <p:animScale>
                                      <p:cBhvr>
                                        <p:cTn id="28" dur="166" decel="50000">
                                          <p:stCondLst>
                                            <p:cond delay="1668"/>
                                          </p:stCondLst>
                                        </p:cTn>
                                        <p:tgtEl>
                                          <p:spTgt spid="5">
                                            <p:txEl>
                                              <p:pRg st="2" end="2"/>
                                            </p:txEl>
                                          </p:spTgt>
                                        </p:tgtEl>
                                      </p:cBhvr>
                                      <p:to x="100000" y="100000"/>
                                    </p:animScale>
                                    <p:animScale>
                                      <p:cBhvr>
                                        <p:cTn id="29" dur="26">
                                          <p:stCondLst>
                                            <p:cond delay="1808"/>
                                          </p:stCondLst>
                                        </p:cTn>
                                        <p:tgtEl>
                                          <p:spTgt spid="5">
                                            <p:txEl>
                                              <p:pRg st="2" end="2"/>
                                            </p:txEl>
                                          </p:spTgt>
                                        </p:tgtEl>
                                      </p:cBhvr>
                                      <p:to x="100000" y="95000"/>
                                    </p:animScale>
                                    <p:animScale>
                                      <p:cBhvr>
                                        <p:cTn id="30" dur="166" decel="50000">
                                          <p:stCondLst>
                                            <p:cond delay="1834"/>
                                          </p:stCondLst>
                                        </p:cTn>
                                        <p:tgtEl>
                                          <p:spTgt spid="5">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randombar(horizontal)">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barn(inVertical)">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Effect transition="in" filter="wipe(down)">
                                      <p:cBhvr>
                                        <p:cTn id="45" dur="580">
                                          <p:stCondLst>
                                            <p:cond delay="0"/>
                                          </p:stCondLst>
                                        </p:cTn>
                                        <p:tgtEl>
                                          <p:spTgt spid="6">
                                            <p:txEl>
                                              <p:pRg st="1" end="1"/>
                                            </p:txEl>
                                          </p:spTgt>
                                        </p:tgtEl>
                                      </p:cBhvr>
                                    </p:animEffect>
                                    <p:anim calcmode="lin" valueType="num">
                                      <p:cBhvr>
                                        <p:cTn id="4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6">
                                            <p:txEl>
                                              <p:pRg st="1" end="1"/>
                                            </p:txEl>
                                          </p:spTgt>
                                        </p:tgtEl>
                                      </p:cBhvr>
                                      <p:to x="100000" y="60000"/>
                                    </p:animScale>
                                    <p:animScale>
                                      <p:cBhvr>
                                        <p:cTn id="52" dur="166" decel="50000">
                                          <p:stCondLst>
                                            <p:cond delay="676"/>
                                          </p:stCondLst>
                                        </p:cTn>
                                        <p:tgtEl>
                                          <p:spTgt spid="6">
                                            <p:txEl>
                                              <p:pRg st="1" end="1"/>
                                            </p:txEl>
                                          </p:spTgt>
                                        </p:tgtEl>
                                      </p:cBhvr>
                                      <p:to x="100000" y="100000"/>
                                    </p:animScale>
                                    <p:animScale>
                                      <p:cBhvr>
                                        <p:cTn id="53" dur="26">
                                          <p:stCondLst>
                                            <p:cond delay="1312"/>
                                          </p:stCondLst>
                                        </p:cTn>
                                        <p:tgtEl>
                                          <p:spTgt spid="6">
                                            <p:txEl>
                                              <p:pRg st="1" end="1"/>
                                            </p:txEl>
                                          </p:spTgt>
                                        </p:tgtEl>
                                      </p:cBhvr>
                                      <p:to x="100000" y="80000"/>
                                    </p:animScale>
                                    <p:animScale>
                                      <p:cBhvr>
                                        <p:cTn id="54" dur="166" decel="50000">
                                          <p:stCondLst>
                                            <p:cond delay="1338"/>
                                          </p:stCondLst>
                                        </p:cTn>
                                        <p:tgtEl>
                                          <p:spTgt spid="6">
                                            <p:txEl>
                                              <p:pRg st="1" end="1"/>
                                            </p:txEl>
                                          </p:spTgt>
                                        </p:tgtEl>
                                      </p:cBhvr>
                                      <p:to x="100000" y="100000"/>
                                    </p:animScale>
                                    <p:animScale>
                                      <p:cBhvr>
                                        <p:cTn id="55" dur="26">
                                          <p:stCondLst>
                                            <p:cond delay="1642"/>
                                          </p:stCondLst>
                                        </p:cTn>
                                        <p:tgtEl>
                                          <p:spTgt spid="6">
                                            <p:txEl>
                                              <p:pRg st="1" end="1"/>
                                            </p:txEl>
                                          </p:spTgt>
                                        </p:tgtEl>
                                      </p:cBhvr>
                                      <p:to x="100000" y="90000"/>
                                    </p:animScale>
                                    <p:animScale>
                                      <p:cBhvr>
                                        <p:cTn id="56" dur="166" decel="50000">
                                          <p:stCondLst>
                                            <p:cond delay="1668"/>
                                          </p:stCondLst>
                                        </p:cTn>
                                        <p:tgtEl>
                                          <p:spTgt spid="6">
                                            <p:txEl>
                                              <p:pRg st="1" end="1"/>
                                            </p:txEl>
                                          </p:spTgt>
                                        </p:tgtEl>
                                      </p:cBhvr>
                                      <p:to x="100000" y="100000"/>
                                    </p:animScale>
                                    <p:animScale>
                                      <p:cBhvr>
                                        <p:cTn id="57" dur="26">
                                          <p:stCondLst>
                                            <p:cond delay="1808"/>
                                          </p:stCondLst>
                                        </p:cTn>
                                        <p:tgtEl>
                                          <p:spTgt spid="6">
                                            <p:txEl>
                                              <p:pRg st="1" end="1"/>
                                            </p:txEl>
                                          </p:spTgt>
                                        </p:tgtEl>
                                      </p:cBhvr>
                                      <p:to x="100000" y="95000"/>
                                    </p:animScale>
                                    <p:animScale>
                                      <p:cBhvr>
                                        <p:cTn id="58" dur="166" decel="50000">
                                          <p:stCondLst>
                                            <p:cond delay="1834"/>
                                          </p:stCondLst>
                                        </p:cTn>
                                        <p:tgtEl>
                                          <p:spTgt spid="6">
                                            <p:txEl>
                                              <p:pRg st="1" end="1"/>
                                            </p:txEl>
                                          </p:spTgt>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anim calcmode="lin" valueType="num">
                                      <p:cBhvr>
                                        <p:cTn id="6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6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6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66" dur="1000"/>
                                        <p:tgtEl>
                                          <p:spTgt spid="6">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Effect transition="in" filter="wipe(down)">
                                      <p:cBhvr>
                                        <p:cTn id="71" dur="580">
                                          <p:stCondLst>
                                            <p:cond delay="0"/>
                                          </p:stCondLst>
                                        </p:cTn>
                                        <p:tgtEl>
                                          <p:spTgt spid="6">
                                            <p:txEl>
                                              <p:pRg st="3" end="3"/>
                                            </p:txEl>
                                          </p:spTgt>
                                        </p:tgtEl>
                                      </p:cBhvr>
                                    </p:animEffect>
                                    <p:anim calcmode="lin" valueType="num">
                                      <p:cBhvr>
                                        <p:cTn id="7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6">
                                            <p:txEl>
                                              <p:pRg st="3" end="3"/>
                                            </p:txEl>
                                          </p:spTgt>
                                        </p:tgtEl>
                                      </p:cBhvr>
                                      <p:to x="100000" y="60000"/>
                                    </p:animScale>
                                    <p:animScale>
                                      <p:cBhvr>
                                        <p:cTn id="78" dur="166" decel="50000">
                                          <p:stCondLst>
                                            <p:cond delay="676"/>
                                          </p:stCondLst>
                                        </p:cTn>
                                        <p:tgtEl>
                                          <p:spTgt spid="6">
                                            <p:txEl>
                                              <p:pRg st="3" end="3"/>
                                            </p:txEl>
                                          </p:spTgt>
                                        </p:tgtEl>
                                      </p:cBhvr>
                                      <p:to x="100000" y="100000"/>
                                    </p:animScale>
                                    <p:animScale>
                                      <p:cBhvr>
                                        <p:cTn id="79" dur="26">
                                          <p:stCondLst>
                                            <p:cond delay="1312"/>
                                          </p:stCondLst>
                                        </p:cTn>
                                        <p:tgtEl>
                                          <p:spTgt spid="6">
                                            <p:txEl>
                                              <p:pRg st="3" end="3"/>
                                            </p:txEl>
                                          </p:spTgt>
                                        </p:tgtEl>
                                      </p:cBhvr>
                                      <p:to x="100000" y="80000"/>
                                    </p:animScale>
                                    <p:animScale>
                                      <p:cBhvr>
                                        <p:cTn id="80" dur="166" decel="50000">
                                          <p:stCondLst>
                                            <p:cond delay="1338"/>
                                          </p:stCondLst>
                                        </p:cTn>
                                        <p:tgtEl>
                                          <p:spTgt spid="6">
                                            <p:txEl>
                                              <p:pRg st="3" end="3"/>
                                            </p:txEl>
                                          </p:spTgt>
                                        </p:tgtEl>
                                      </p:cBhvr>
                                      <p:to x="100000" y="100000"/>
                                    </p:animScale>
                                    <p:animScale>
                                      <p:cBhvr>
                                        <p:cTn id="81" dur="26">
                                          <p:stCondLst>
                                            <p:cond delay="1642"/>
                                          </p:stCondLst>
                                        </p:cTn>
                                        <p:tgtEl>
                                          <p:spTgt spid="6">
                                            <p:txEl>
                                              <p:pRg st="3" end="3"/>
                                            </p:txEl>
                                          </p:spTgt>
                                        </p:tgtEl>
                                      </p:cBhvr>
                                      <p:to x="100000" y="90000"/>
                                    </p:animScale>
                                    <p:animScale>
                                      <p:cBhvr>
                                        <p:cTn id="82" dur="166" decel="50000">
                                          <p:stCondLst>
                                            <p:cond delay="1668"/>
                                          </p:stCondLst>
                                        </p:cTn>
                                        <p:tgtEl>
                                          <p:spTgt spid="6">
                                            <p:txEl>
                                              <p:pRg st="3" end="3"/>
                                            </p:txEl>
                                          </p:spTgt>
                                        </p:tgtEl>
                                      </p:cBhvr>
                                      <p:to x="100000" y="100000"/>
                                    </p:animScale>
                                    <p:animScale>
                                      <p:cBhvr>
                                        <p:cTn id="83" dur="26">
                                          <p:stCondLst>
                                            <p:cond delay="1808"/>
                                          </p:stCondLst>
                                        </p:cTn>
                                        <p:tgtEl>
                                          <p:spTgt spid="6">
                                            <p:txEl>
                                              <p:pRg st="3" end="3"/>
                                            </p:txEl>
                                          </p:spTgt>
                                        </p:tgtEl>
                                      </p:cBhvr>
                                      <p:to x="100000" y="95000"/>
                                    </p:animScale>
                                    <p:animScale>
                                      <p:cBhvr>
                                        <p:cTn id="84" dur="166" decel="50000">
                                          <p:stCondLst>
                                            <p:cond delay="1834"/>
                                          </p:stCondLst>
                                        </p:cTn>
                                        <p:tgtEl>
                                          <p:spTgt spid="6">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European Economic Community</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It came into existence on January 1</a:t>
            </a:r>
            <a:r>
              <a:rPr lang="en-IE" baseline="30000" dirty="0" smtClean="0"/>
              <a:t>st</a:t>
            </a:r>
            <a:r>
              <a:rPr lang="en-IE" dirty="0" smtClean="0"/>
              <a:t> 1958</a:t>
            </a:r>
          </a:p>
          <a:p>
            <a:r>
              <a:rPr lang="en-IE" dirty="0" smtClean="0"/>
              <a:t>Six countries France, Italy ,Germany, Belgium  Luxemburg and the Netherlands agreed to permit </a:t>
            </a:r>
            <a:r>
              <a:rPr lang="en-IE" u="sng" dirty="0" smtClean="0"/>
              <a:t>free movement of goods and labour among themselves</a:t>
            </a:r>
          </a:p>
          <a:p>
            <a:r>
              <a:rPr lang="en-IE" dirty="0" smtClean="0"/>
              <a:t>1961 Britain decided to join, </a:t>
            </a:r>
            <a:r>
              <a:rPr lang="en-IE" u="sng" dirty="0" smtClean="0"/>
              <a:t>Ireland had to apply too as she was so dependant on Britain from an economic point of view</a:t>
            </a:r>
          </a:p>
          <a:p>
            <a:r>
              <a:rPr lang="en-IE" dirty="0" smtClean="0"/>
              <a:t>When France </a:t>
            </a:r>
            <a:r>
              <a:rPr lang="en-IE" u="sng" dirty="0" smtClean="0"/>
              <a:t>vetoed Britain’s application Ireland cancelled her application</a:t>
            </a:r>
          </a:p>
        </p:txBody>
      </p:sp>
    </p:spTree>
    <p:extLst>
      <p:ext uri="{BB962C8B-B14F-4D97-AF65-F5344CB8AC3E}">
        <p14:creationId xmlns:p14="http://schemas.microsoft.com/office/powerpoint/2010/main" val="166691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311</TotalTime>
  <Words>1363</Words>
  <Application>Microsoft Office PowerPoint</Application>
  <PresentationFormat>On-screen Show (4:3)</PresentationFormat>
  <Paragraphs>113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Austin</vt:lpstr>
      <vt:lpstr>First Programme for Economic Expansion (FPFEE)</vt:lpstr>
      <vt:lpstr>Key Terms</vt:lpstr>
      <vt:lpstr>Key Terms</vt:lpstr>
      <vt:lpstr>Key Terms</vt:lpstr>
      <vt:lpstr>Questions </vt:lpstr>
      <vt:lpstr>Key Personalities TK Whitaker         Sean Lemass</vt:lpstr>
      <vt:lpstr>Economic Development</vt:lpstr>
      <vt:lpstr>Economic Development</vt:lpstr>
      <vt:lpstr>European Economic Community</vt:lpstr>
      <vt:lpstr>The Anglo Irish Free Trade Agreement</vt:lpstr>
      <vt:lpstr>Improving relations with the North</vt:lpstr>
      <vt:lpstr>Results</vt:lpstr>
      <vt:lpstr>Free Education</vt:lpstr>
      <vt:lpstr>Q&amp;A </vt:lpstr>
      <vt:lpstr>Aims of First programme for Economic Expansion</vt:lpstr>
      <vt:lpstr>Aims of the First Programme for Economic Expansion</vt:lpstr>
      <vt:lpstr>Aims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Programme for Economic Expansion</dc:title>
  <dc:creator>User</dc:creator>
  <cp:lastModifiedBy>Martina Drohan</cp:lastModifiedBy>
  <cp:revision>24</cp:revision>
  <dcterms:created xsi:type="dcterms:W3CDTF">2017-11-29T20:12:35Z</dcterms:created>
  <dcterms:modified xsi:type="dcterms:W3CDTF">2019-01-22T08:45:50Z</dcterms:modified>
</cp:coreProperties>
</file>