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68" r:id="rId2"/>
    <p:sldId id="269" r:id="rId3"/>
    <p:sldId id="270" r:id="rId4"/>
    <p:sldId id="271" r:id="rId5"/>
    <p:sldId id="272" r:id="rId6"/>
    <p:sldId id="273" r:id="rId7"/>
    <p:sldId id="274" r:id="rId8"/>
    <p:sldId id="275" r:id="rId9"/>
    <p:sldId id="276" r:id="rId10"/>
    <p:sldId id="277" r:id="rId11"/>
    <p:sldId id="278" r:id="rId12"/>
    <p:sldId id="259" r:id="rId13"/>
    <p:sldId id="260" r:id="rId14"/>
    <p:sldId id="261" r:id="rId15"/>
    <p:sldId id="262" r:id="rId16"/>
    <p:sldId id="263" r:id="rId17"/>
    <p:sldId id="264"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AEB7EB-1723-BB4E-91D9-DB6E3945F2AE}" type="datetimeFigureOut">
              <a:rPr lang="en-US" smtClean="0"/>
              <a:t>3/20/2018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794252-E035-0946-BE81-EBD0A6255902}" type="slidenum">
              <a:rPr lang="en-IE" smtClean="0"/>
              <a:t>‹#›</a:t>
            </a:fld>
            <a:endParaRPr lang="en-IE"/>
          </a:p>
        </p:txBody>
      </p:sp>
    </p:spTree>
    <p:extLst>
      <p:ext uri="{BB962C8B-B14F-4D97-AF65-F5344CB8AC3E}">
        <p14:creationId xmlns:p14="http://schemas.microsoft.com/office/powerpoint/2010/main" val="17928163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F6B169E-DF5F-42BE-A375-D2BBF5C1A323}" type="slidenum">
              <a:rPr lang="en-IE" sz="1200">
                <a:latin typeface="Calibri" pitchFamily="1" charset="0"/>
              </a:rPr>
              <a:pPr eaLnBrk="1" hangingPunct="1"/>
              <a:t>9</a:t>
            </a:fld>
            <a:endParaRPr lang="en-IE" sz="1200">
              <a:latin typeface="Calibri"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5E2FBAF-F2C6-4FDB-A039-57F58670EA31}" type="slidenum">
              <a:rPr lang="en-IE">
                <a:latin typeface="Calibri" pitchFamily="1" charset="0"/>
              </a:rPr>
              <a:pPr eaLnBrk="1" hangingPunct="1"/>
              <a:t>18</a:t>
            </a:fld>
            <a:endParaRPr lang="en-IE">
              <a:latin typeface="Calibri"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D9D7ED97-2187-4375-85CA-D74EE30E08DB}" type="slidenum">
              <a:rPr lang="en-IE" sz="1200">
                <a:latin typeface="Calibri" pitchFamily="1" charset="0"/>
              </a:rPr>
              <a:pPr eaLnBrk="1" hangingPunct="1"/>
              <a:t>19</a:t>
            </a:fld>
            <a:endParaRPr lang="en-IE" sz="1200">
              <a:latin typeface="Calibri"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1EC48E4-DA99-45A2-9A89-C2C85EB1A34D}" type="slidenum">
              <a:rPr lang="en-IE">
                <a:latin typeface="Calibri" pitchFamily="1" charset="0"/>
              </a:rPr>
              <a:pPr eaLnBrk="1" hangingPunct="1"/>
              <a:t>20</a:t>
            </a:fld>
            <a:endParaRPr lang="en-IE">
              <a:latin typeface="Calibri"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9E8D93C4-DD58-4DE6-8DEB-4D563C4A1CF6}" type="slidenum">
              <a:rPr lang="en-IE" sz="1200">
                <a:latin typeface="Calibri" pitchFamily="1" charset="0"/>
              </a:rPr>
              <a:pPr eaLnBrk="1" hangingPunct="1"/>
              <a:t>10</a:t>
            </a:fld>
            <a:endParaRPr lang="en-IE" sz="1200">
              <a:latin typeface="Calibri"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A6D78FC3-64D9-408A-B67A-C90498FB2901}" type="slidenum">
              <a:rPr lang="en-IE" sz="1200">
                <a:latin typeface="Calibri" pitchFamily="1" charset="0"/>
              </a:rPr>
              <a:pPr eaLnBrk="1" hangingPunct="1"/>
              <a:t>11</a:t>
            </a:fld>
            <a:endParaRPr lang="en-IE" sz="1200">
              <a:latin typeface="Calibri"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D73F2BF-6696-40F8-8217-A7FE919921BB}" type="slidenum">
              <a:rPr lang="en-IE" sz="1200">
                <a:latin typeface="Calibri" pitchFamily="1" charset="0"/>
              </a:rPr>
              <a:pPr eaLnBrk="1" hangingPunct="1"/>
              <a:t>12</a:t>
            </a:fld>
            <a:endParaRPr lang="en-IE" sz="1200">
              <a:latin typeface="Calibri"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5E0767C4-80B2-4727-B354-D3D2DB9CF7DF}" type="slidenum">
              <a:rPr lang="en-IE" sz="1200">
                <a:latin typeface="Calibri" pitchFamily="1" charset="0"/>
              </a:rPr>
              <a:pPr eaLnBrk="1" hangingPunct="1"/>
              <a:t>13</a:t>
            </a:fld>
            <a:endParaRPr lang="en-IE" sz="1200">
              <a:latin typeface="Calibri" pitchFamily="1"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07AF86C6-1FEB-4B1F-ACCB-CF110CCE4661}" type="slidenum">
              <a:rPr lang="en-IE" sz="1200">
                <a:latin typeface="Calibri" pitchFamily="1" charset="0"/>
              </a:rPr>
              <a:pPr eaLnBrk="1" hangingPunct="1"/>
              <a:t>14</a:t>
            </a:fld>
            <a:endParaRPr lang="en-IE" sz="1200">
              <a:latin typeface="Calibri" pitchFamily="1"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B07A9BBF-0091-4AF7-9474-7B3FE0CE3866}" type="slidenum">
              <a:rPr lang="en-IE" sz="1200">
                <a:latin typeface="Calibri" pitchFamily="1" charset="0"/>
              </a:rPr>
              <a:pPr eaLnBrk="1" hangingPunct="1"/>
              <a:t>15</a:t>
            </a:fld>
            <a:endParaRPr lang="en-IE" sz="1200">
              <a:latin typeface="Calibri" pitchFamily="1"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8B531671-4C03-4E19-9337-A7F543153736}" type="slidenum">
              <a:rPr lang="en-IE" sz="1200">
                <a:latin typeface="Calibri" pitchFamily="1" charset="0"/>
              </a:rPr>
              <a:pPr eaLnBrk="1" hangingPunct="1"/>
              <a:t>16</a:t>
            </a:fld>
            <a:endParaRPr lang="en-IE" sz="1200">
              <a:latin typeface="Calibri"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IE"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E925AA27-AFE5-4369-8D5F-03BD7AF73734}" type="slidenum">
              <a:rPr lang="en-IE" sz="1200">
                <a:latin typeface="Calibri" pitchFamily="1" charset="0"/>
              </a:rPr>
              <a:pPr eaLnBrk="1" hangingPunct="1"/>
              <a:t>17</a:t>
            </a:fld>
            <a:endParaRPr lang="en-IE" sz="1200">
              <a:latin typeface="Calibri"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CDE7C-CCB6-471C-9199-918A33307958}"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57462E-C2AD-4C62-8C8B-6FC60C644B1B}" type="slidenum">
              <a:rPr lang="en-US" smtClean="0"/>
              <a:t>‹#›</a:t>
            </a:fld>
            <a:endParaRPr lang="en-US"/>
          </a:p>
        </p:txBody>
      </p:sp>
    </p:spTree>
    <p:extLst>
      <p:ext uri="{BB962C8B-B14F-4D97-AF65-F5344CB8AC3E}">
        <p14:creationId xmlns:p14="http://schemas.microsoft.com/office/powerpoint/2010/main" val="388828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Alternate Picture with Caption">
    <p:spTree>
      <p:nvGrpSpPr>
        <p:cNvPr id="1" name=""/>
        <p:cNvGrpSpPr/>
        <p:nvPr/>
      </p:nvGrpSpPr>
      <p:grpSpPr>
        <a:xfrm>
          <a:off x="0" y="0"/>
          <a:ext cx="0" cy="0"/>
          <a:chOff x="0" y="0"/>
          <a:chExt cx="0" cy="0"/>
        </a:xfrm>
      </p:grpSpPr>
      <p:sp>
        <p:nvSpPr>
          <p:cNvPr id="10" name="Rectangle 9"/>
          <p:cNvSpPr/>
          <p:nvPr/>
        </p:nvSpPr>
        <p:spPr>
          <a:xfrm>
            <a:off x="4046082" y="0"/>
            <a:ext cx="5097917"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Rectangle 10"/>
          <p:cNvSpPr/>
          <p:nvPr/>
        </p:nvSpPr>
        <p:spPr>
          <a:xfrm>
            <a:off x="4114680" y="0"/>
            <a:ext cx="5029319" cy="6858000"/>
          </a:xfrm>
          <a:prstGeom prst="rect">
            <a:avLst/>
          </a:prstGeom>
          <a:solidFill>
            <a:schemeClr val="bg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456128" y="685800"/>
            <a:ext cx="3201234" cy="3886200"/>
          </a:xfrm>
        </p:spPr>
        <p:txBody>
          <a:bodyPr anchor="b">
            <a:noAutofit/>
          </a:bodyPr>
          <a:lstStyle>
            <a:lvl1pPr algn="l">
              <a:defRPr sz="4000" b="0"/>
            </a:lvl1pPr>
          </a:lstStyle>
          <a:p>
            <a:r>
              <a:rPr lang="en-US" smtClean="0"/>
              <a:t>Click to edit Master title style</a:t>
            </a:r>
            <a:endParaRPr/>
          </a:p>
        </p:txBody>
      </p:sp>
      <p:sp>
        <p:nvSpPr>
          <p:cNvPr id="3" name="Picture Placeholder 2"/>
          <p:cNvSpPr>
            <a:spLocks noGrp="1"/>
          </p:cNvSpPr>
          <p:nvPr>
            <p:ph type="pic" idx="1"/>
          </p:nvPr>
        </p:nvSpPr>
        <p:spPr>
          <a:xfrm>
            <a:off x="4572000" y="685800"/>
            <a:ext cx="4115872" cy="5486400"/>
          </a:xfrm>
          <a:solidFill>
            <a:schemeClr val="tx2">
              <a:lumMod val="10000"/>
            </a:schemeClr>
          </a:solidFill>
          <a:ln w="50800">
            <a:solidFill>
              <a:schemeClr val="tx1"/>
            </a:solidFill>
            <a:miter lim="800000"/>
          </a:ln>
          <a:effectLst>
            <a:outerShdw blurRad="190500" algn="ctr" rotWithShape="0">
              <a:prstClr val="black">
                <a:alpha val="50000"/>
              </a:prst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6128" y="4724400"/>
            <a:ext cx="3201234" cy="1447800"/>
          </a:xfrm>
        </p:spPr>
        <p:txBody>
          <a:bodyPr>
            <a:norm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DC1F7-A9E9-4D8B-8C97-C74523B2CF2A}" type="datetimeFigureOut">
              <a:rPr lang="en-US"/>
              <a:t>3/20/2018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389369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10" name="Rectangle 9"/>
          <p:cNvSpPr/>
          <p:nvPr/>
        </p:nvSpPr>
        <p:spPr>
          <a:xfrm>
            <a:off x="456128" y="0"/>
            <a:ext cx="3663626"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Rectangle 10"/>
          <p:cNvSpPr/>
          <p:nvPr/>
        </p:nvSpPr>
        <p:spPr>
          <a:xfrm>
            <a:off x="524726" y="0"/>
            <a:ext cx="3526431" cy="6858000"/>
          </a:xfrm>
          <a:prstGeom prst="rect">
            <a:avLst/>
          </a:prstGeom>
          <a:solidFill>
            <a:schemeClr val="bg2">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970612" y="685800"/>
            <a:ext cx="2686750" cy="3886200"/>
          </a:xfrm>
        </p:spPr>
        <p:txBody>
          <a:bodyPr anchor="b">
            <a:noAutofit/>
          </a:bodyPr>
          <a:lstStyle>
            <a:lvl1pPr algn="l">
              <a:defRPr sz="4000" b="0"/>
            </a:lvl1pPr>
          </a:lstStyle>
          <a:p>
            <a:r>
              <a:rPr lang="en-US" smtClean="0"/>
              <a:t>Click to edit Master title style</a:t>
            </a:r>
            <a:endParaRPr/>
          </a:p>
        </p:txBody>
      </p:sp>
      <p:sp>
        <p:nvSpPr>
          <p:cNvPr id="3" name="Content Placeholder 2"/>
          <p:cNvSpPr>
            <a:spLocks noGrp="1"/>
          </p:cNvSpPr>
          <p:nvPr>
            <p:ph idx="1"/>
          </p:nvPr>
        </p:nvSpPr>
        <p:spPr>
          <a:xfrm>
            <a:off x="4572000" y="685800"/>
            <a:ext cx="4114799"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70612" y="4724400"/>
            <a:ext cx="2686750" cy="1401764"/>
          </a:xfrm>
        </p:spPr>
        <p:txBody>
          <a:bodyPr>
            <a:normAutofit/>
          </a:bodyPr>
          <a:lstStyle>
            <a:lvl1pPr marL="0" indent="0">
              <a:spcBef>
                <a:spcPts val="12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DC1F7-A9E9-4D8B-8C97-C74523B2CF2A}" type="datetimeFigureOut">
              <a:rPr lang="en-US"/>
              <a:t>3/20/2018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99542E4-2CCF-42F6-9D92-ED568035133D}" type="slidenum">
              <a:rPr/>
              <a:t>‹#›</a:t>
            </a:fld>
            <a:endParaRPr/>
          </a:p>
        </p:txBody>
      </p:sp>
    </p:spTree>
    <p:extLst>
      <p:ext uri="{BB962C8B-B14F-4D97-AF65-F5344CB8AC3E}">
        <p14:creationId xmlns:p14="http://schemas.microsoft.com/office/powerpoint/2010/main" val="95795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CDE7C-CCB6-471C-9199-918A33307958}" type="datetimeFigureOut">
              <a:rPr lang="en-US" smtClean="0"/>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57462E-C2AD-4C62-8C8B-6FC60C644B1B}" type="slidenum">
              <a:rPr lang="en-US" smtClean="0"/>
              <a:t>‹#›</a:t>
            </a:fld>
            <a:endParaRPr lang="en-US"/>
          </a:p>
        </p:txBody>
      </p:sp>
    </p:spTree>
    <p:extLst>
      <p:ext uri="{BB962C8B-B14F-4D97-AF65-F5344CB8AC3E}">
        <p14:creationId xmlns:p14="http://schemas.microsoft.com/office/powerpoint/2010/main" val="87953569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Leaving Cert </a:t>
            </a:r>
            <a:r>
              <a:rPr lang="en-US" dirty="0"/>
              <a:t>History </a:t>
            </a:r>
            <a:r>
              <a:rPr lang="en-US" dirty="0" smtClean="0"/>
              <a:t/>
            </a:r>
            <a:br>
              <a:rPr lang="en-US" dirty="0" smtClean="0"/>
            </a:br>
            <a:r>
              <a:rPr lang="en-US" dirty="0"/>
              <a:t/>
            </a:r>
            <a:br>
              <a:rPr lang="en-US" dirty="0"/>
            </a:br>
            <a:r>
              <a:rPr lang="en-US" dirty="0" smtClean="0"/>
              <a:t>Essay Writing</a:t>
            </a:r>
            <a:r>
              <a:rPr lang="en-US" dirty="0"/>
              <a:t/>
            </a:r>
            <a:br>
              <a:rPr lang="en-US" dirty="0"/>
            </a:br>
            <a:endParaRPr lang="en-US" dirty="0"/>
          </a:p>
        </p:txBody>
      </p:sp>
      <p:sp>
        <p:nvSpPr>
          <p:cNvPr id="3" name="Subtitle 2"/>
          <p:cNvSpPr>
            <a:spLocks noGrp="1"/>
          </p:cNvSpPr>
          <p:nvPr>
            <p:ph type="body" sz="half" idx="2"/>
          </p:nvPr>
        </p:nvSpPr>
        <p:spPr/>
        <p:txBody>
          <a:bodyPr>
            <a:normAutofit/>
          </a:bodyPr>
          <a:lstStyle/>
          <a:p>
            <a:r>
              <a:rPr lang="en-US" dirty="0" smtClean="0"/>
              <a:t>Higher Level</a:t>
            </a:r>
            <a:endParaRPr lang="en-US" dirty="0"/>
          </a:p>
        </p:txBody>
      </p:sp>
      <p:sp>
        <p:nvSpPr>
          <p:cNvPr id="7" name="AutoShape 4" descr="data:image/jpeg;base64,/9j/4AAQSkZJRgABAQAAAQABAAD/2wCEAAkGBhQSERUUExQWFBUVGRwaGRgYGBkfIBsaHBsfHhobHyAdHycgHx0kHR0gIC8gIycpLCwsHh8xNTAqNSgtLikBCQoKDQwMDQwMDSkYFBgpKSkpKSkpKSkpKSkpKSkpKSkpKSkpKSkpKSkpKSkpKSkpKSkpKSkpKSkpKSkpKSkpKf/AABEIALoBDgMBIgACEQEDEQH/xAAcAAACAgMBAQAAAAAAAAAAAAAFBgQHAAIDAQj/xABUEAACAgEDAgQCBgMJCwoFBQABAgMRBAASIQUxBhMiQVFhBxQjMnGBQlKRFSQzVGJyobGyCHOCg4SSk5Sz09QWFzRDU2PB0dLjdKKjwsMYJTVV8P/EABUBAQEAAAAAAAAAAAAAAAAAAAAB/8QAFBEBAAAAAAAAAAAAAAAAAAAAAP/aAAwDAQACEQMRAD8AvHVY9V+n3DikZEimm2sVLAIFJBqxbWRx3oas46+RU8OTzR5WSigw47faMSByzUAPiebI+Ggt0/3RUHtiTf58evYf7oaFmCjCnJJoBWQkn4Ae50rfRR9H2Lnq7ZDO5KuojUbdhVkp998tTcCq73fGh3irpqQT5hx4vq8mBPjmOrvyQpXzDfe5BG+4994s86Ktfpv0ovkY4yIsGRo2d0X7VAzMiM5AWueFNc8njQGT+6GiWt2FMLAYW6CweQRfsRzeofjDMli6X06PAiMUs7rkmOEMzKxHmekckLvb34oBe16IdSaLL6M2R1CARSRTKmSYkCufJmEZW+T2NUDQN1XsRx//AFFw/wATl/z00e8MfSnJneY0WCyRRLuaSSUKtfAEIQTwff2Oq78F4eDmy5ayY64iZf2OI9krG6gMUBJrzD6H9r9SjvRtTwN4bOFgtFkKKVSjgkMrIASzDn7rMzmiAeeR7kFEf3RkHthy/wCkTXSD+6CjckJgzuQCSFZTQHc8DsPjpd6L1mDrvUo4MiFIcdIZVx44/SQTtINjgsFFha2jb2Opn0UeC5Ycp/OQpJHNtN/qxoWsci1cyLTC+w7XyDT4b+mBs+UxY+BMzAWxMiBVH8o1xfYDudE8j6QJlWZlwWm8h1jcQzI53tXpAAsldy7vhfyNIn0h/SBLiZMnT+nIkVkb3jUtI8sgtgD+udw9XLX7g6m4srdB6K5kaszIZtinkiRqBPzCKASexb47hoJmf9PSwOY5un5EbjursoPw7EduO+o4/ui4f4nN/npqkcrKeV2eR2d2NszEkk/Ek8nXLRV7j+6KxuLxZ/n6o/8Az508dP8AF/1lWbFSOcLtsLOlqWWwGFHafarPbXyho94U8ZZOA7HHlCbxtO/cyLZW32DgsAtXRNXQ0R9Nx9RyyOcRB8jkD/wjOuq5mV/F4x/j/wD29TOnyFooyzByUUlgpUMSBZCnkA96PbUXL60A5jiUzSrVotUlixvY+lLHNfeI5CnQenKyP+wT/Tf+3rk2blfxaP8A0/8A7eop6XmStcuSIEr+Dx1W/wA5ZVJP+Cia2xPD+IRZP1izRaWVpufh62YD8AB+GgjZXi9oiRIuLHX6+ZGv9aXqIn0jRk0GxT/Nyg3y/RjPvpjwsDHA+ySEAcehU7j29I1NBH7NAnt9IyAXtU/gcg/1Y+ua/SWt8xUPehkn+j6tp11mgTh9JEZNBD+JXIX+uDXFvpNAoGFQT8ZWA/aYh/Tp31mgUI/pABu/qqkECmzYx3/wdTY/FEj1sjx3J7BctDf4ejnTERqJL0eBvvQxt+KKf6xoIcPUspu+Iq/49Tf7F12+uZH8XX/TD/065t4VxbsQojfrR3Gf2xlTrxuiOo+xyZU+AkqVfz3+uvwcaDyXqGWO2Kjf48X/AEpX9OvB1jIHfCkP82WA/wBp11r+6WTD/wBIiEiD/rccMSB8WiNuP8BnPy0VxctJUDxsro3ZlIIPt3Hz40AvI8SmJd82PPEgrc58pgtmrPlyM1fE7aHvo1oP4wj3YGUPjBJ/YPOi40Hp1TPhDxFBlxv0t4FxzkY7Jv2V5siWqybv0rUWLHdCLN6uSR6BJ7AX+zVR9PzsX6pjRvkxh5FxwI6mEkbyNcfpilUGnXcGoEUGN7gSAP6NcDIwMxoZAAwmiVhY7EFJaBG6rki5AAbaCCavTD4s6LLJ4ixzGF8uaEJMGFq8YDmVWX3BSgP5VH9HUnwx1YZWahedcwREQxzpH5e5lBlfzAbtvStbeOCRVnRjrPUExcqbKmdd1xwY0bcDdKq2zN8CVNn9FUfuWrQLf0ieMs+OWWLAj2QY6ory1+m7bAqcgEgkLQDGweKGp3WuiEdMxembiZptsswPLsBIJJqA53NIwAugBZZgFJ1B8XdFMWNkXLuSKfGaR3AHmSvKrzJ34AZlkWu3mSJz7FPGmTKUQxbGORj+Wiil8yRW9SO4F7FR2cJap6XLmuNADk8JRF8IRx/ZxPNPHCjUsu2izBmttrTNDEjHuiludw05eP8AxEMPFx1dr8+eKJ2Yi/LJBmY7QB9wFTQA9WtPo98OmCMOZmnkI2Syv6i+0AIqMSSIk5AHF8t76GzeDW6vkDJzrGMl+RArEWl/fbsbegT7VQF/eIJ8X0R5B6vI2PKIoI5PNXIWiVJYnywOLdTYPsBV96NrxZ8EIby2E0rMQaJJZixY/dBFLuPYcDaPcWg/SJ9I8eK640ApUUAInpUUzKd4WjtXZYQVusGwO8bxr4RzHzcb9zZX2SYxTeslBELepvTSojArWwC9p44vQM8zw4kgmiwVWfJm2Bth3ySSWfvyhWVfvMxCsAqnj4QvGng5eokIVnlnSx5yGJIVcgWhL2+xKvagY8myWupnVOs43SdkvUJnnypQVUopPlpQsRoW9CWACxJZm5JNUqfl/StgwqFgGblAcBJpAkZ+bV6nu+d4N++gSev/AEbZWKhkOyVFoM8ZseYWry1umkYdzsBA5B+6aX26TMHMflSb1LKV2mwUG5xVd1Xkj2GvqfwnNBPGJo5I5XA2MYypWI0CYkCkqoHHYm+CSeNHFgUGwoBu7od6on8a4vQfMMf0WZpGGSgX64xCg7rj4sGSl9IK23uaBujxq2/AP0QRYTQZMrOcpFbeocGPc1ji0B4U/HuNWPWs0AfrOc5dMaFgssnqZuCY4QQGcA8biTtW+LJNEKRqZj40WLCdoCRoCzHk/NmY92Y8ksbJPJ0M6Uv/AO45pNbtmPXx8va9flv3/nepHirNSLFkMkcsiMpRhFt3BXG0kbmX4+3PI40GjeJsaSEssyqrIWDMGX0k7N1MASNxA+dj46R5Oh4kccKjKBTCkVJiYGYmQvEB5WxQPMDQFLAcqrvZ1JSbpmKsUchk8zELuI22B1qJJyHWLajKKQgmwZFHJIvU5eiYBxcjLMck0MrGeSOlcsyO5PC9xuYmixAFdq0GvgyHF6ekg+txSgxoxYDkCGENIfSSPKCsrg1f2nLNa628JiPFkaWXOil+vsSo2lLlEjBqs9huWLkCtqL8BrocPBdTEXkVsrBWO7UnyEDlfWtpvIZ/c7ghqwp0Cx5OkpEjLNMyxMrNtAUMZ380RuAqooDwglF27StHuwIZP0FZoZTj9Qx1abIlkkkLG6EhMCDaVb0vJGTZIvYBamjK8QeCJJCXlyYo23TTBd5AJIx79TC0CrG/rUWm5SPcaJv0fB6djxTuZHWOVHRm2s25o/JjHYAKqMO1dgSSddutyYWacUTRyO2Qj+QAPZ9vmGwaDIoDE3wLqzxoM8UwibIjcSwKuJfmtJJzGZFG30FSNx9JV9ysvtYYgjek9HycLHxnMuIixH7RnmKpIroih9yxIC1g0GDXY9ROueZi9PCZredkR+ZKiTOfV6/NLLKgZSAqvvUSKAF2NX3b0fl6vh5OA6mV2gf97GSnLMzAICDtN3uBD1Ru7rQLuD4Ql8h4458SZpJhkUTazxkyGpNi7itsrA24tK7caJzdCx1yMhBNjx5OVFGiqDtcEBt5A3bqegeOfTyTWjOV0OGGZ81maowZCtLQKxbCwpd5+zFbb22Sas6FYnVMTqMu6OSVJngmgoAAqv2TubG5dw3oQQSOfiDQQk8KI7zyPkQhMona6OQ0qvkK43sGFlBthj2dt3xNaZvDDIiNB9ZTIljeQyEMu4bpGI3qDwQCFPAFg0B20nJjYC2ySzg9LZwp2htrPNRRVq3tgYwCOx45AIMdEOPj5r+XJM/1xTkDd5YjCuzOdh4Zj3sKGoEXV6Bz0B6vhtjlsnGUkj1TQqP4Zfcgf9sByp/S+6e4KyPDXiaHOiMsBJUGuavlQwNAmrDDg0fiBoqdAG6/lLL06eRCGR8d2Uj3VoyQfzB0ZXtpMEVdHzFX7tZoT4CPzJQtfydvb5VpzUcaCJ1hqx5j8I37/wA06rOLwXh9UxYUb7HJhhijSdCLbbEhAYWN9X27gVTaszrNfV5r7eW9/wCadfNHhP6RJMYKr2QF2LKgHmotUBzxIoFCjTAABXWhoHvwD4byOm5DxZKlUTIiZJALR96Sx7gbAB+6KPIDHi61w+lPoOXldbhjxlYnyo2ViPQlO9u3BAo18zxV8asbovVYM7Fg80guQj0SAVegyMpU8dxTAi+3e1An6W+vZODjjIxlFsGhaT3j3lSrgVz90qL7Ejv20CN408XJhTY2AhORHibnyGf1maZ0YMGsk/pmzdgtxympXgDJfJ+qCYlnZXUKOyY4J2jk8O7q0hPdlhT27p3hfwLJkqZXVnZgWRN1WOftJGb7sd833N3z2N7eDvC8WNCJN2929ZkKCMUUVRS/oqFQUDyATfJOgPZeNGIWQgrGFohb+77gbeeRxxzqpPGP0uzJO+NjY+4owC8MRuR1IYBRbD0kUKHPc1zYJ+2kMk+QUhKkxwbgloBZkkPDGwpbbYAW7vkAdD44laMDH6dkluyDYUTZxt9ThFFrfAJAod9BXfh36Ep8oDJzpjB5hLsm25KJu2JNIT8CDXHHsGzxD9ImN0qD6tjC2hj2xq5Yk8EKeedoPqLN3C0B6gQZk8N5eaAcx1gWv4OJixFiu59Cm7NgO3NBhpQ6x/c/tJtZMstIa815QSXYljJJ3JuioC37GzzoKg6nJkTN50/myNKC4kfcdyhipIPbaGBHHA7caZvCvgFepY7HHmRMqNTcLve/1j7T7o2LtJWvVyFNi9fQfRfCGNiwtDDHUb3uUlmHqUK4G4mg1AkDgnXToHhXGwkC48KR+kKWAG5gLI3N95uSe50EHwF4P/c3GMHmtKC5cWANtgWoruLBNn49hpk1ms0GazWazQAetY3kzpmqCdiGOYKCS0JO4MAO5jb1UOSpkAs0NFSI54x92SNwCCCCrDgggjgjsb1J0El8PtGxfEk8kk20TDdC5Pc7LBRif0oyLPJDaDzxB0zEWGebIiDIqSSScGyPLCueD3KIBx8BqN07KWQLiSQSw7omk2mYsVUOoFyK+4MS18NxR57akv1eQArk4klEEMYqmQg8VQqQg/Ax6gwydKuMbcaNoifLWRFjZDdnaJArA2Ae2gXYus9MLRj6nJZigVCFLUk8e3YWDUoSOYbgTzvsWTong5OBl5UuJ5BWSE7QdxXd5BZbUo+4EGVvmQxJ+TZj4EGykji2HbwqrXorZ2FenaK+FCu2tcXoUEcrzJEqyPZZgOSWot+FkAmu9c6AT4iyohJBiS400ySkFXVlpGj5ssZFe1A3WLPws8aCr4l6YUjyFV5WxooSlFndPNY7Ix6z9r6TuUm9o5JGnifDR2VmVWKXtJHbcKavxHGoc3hvGcKGgiYIqKoZAQFQMEFHilDtXw3HQL/h/EwZJ2ihwjGI0jfzNqhJFtvKa1clyQXILrdbr70ZGbmQRZKYYxcm5nEoeL0palAzErIG2r6Ay1tqhR0w4XTIoQBGipSInA/QQEIv4KCa/HXsmAhlWUqPMRWVW54VypYfDkqv7NAoyfSPiT4+SXjkaOMBJFPlncsshhAsSUtm7VyrAc1WtOodbwWbB3QSb5VZoRGyLsUsgbcUlVSCSvALXXvWmIeEsUIyCIKrbLCs68xuXQ2GB3Bje4c9ueBrebw1AzRsVfdEu1W82UNtsEgsHthYB9RPbQc5PCGKwcNCGWR97KzOVL7i97Sdv3mLdu51unhbGBiIj/gFCxjc+1AAQKW9tgMQGIsAnnUrI6xBHw80SH+U6j+s6h/8qYm/gVlyD/3UbFT/AIw1H/8ANoJfSekR40YjiBVBVKXdqAAAA3saAAAocagdd6kzH6rjNWRIOWAvyEPeVva/1FP3mrjaGI0K5uRwduHGf1SJJiPhdeXGfn9p8q76KdN6VHAm2NaBO5iSWZmPdmZiWZj8SSdAO69hLF02eKP0qmM6r70BGQO/c6Nrob4nH7yyR8YZB+1DokNBD60l48w+Mbj/AOU6Q/8Amwx8rp+NsAikONEu4KK2sFeQheAJHraZDZonvp/6r/AS/wB7f+ydR/DIH1PG29vJir8Ni1oKp8M9GlwYVSbYk8EqqVO1qSUGSFgx+EhdCKPN12N2jkT4+TjlJgjpIjFkbm1Wtxrua4Nj5EaX/HOL+/MJlC7nYo9jh0DINjDsRUjqLBoSP89SfDEomjSSOhRJAHcB4zYa/bcoF9yV5vuQ54vS92SMaNdmPDGpdhwZgwYRoWA9SAbiR2/aaKeI8xSUxzZV1aSWq4gjrcD707FUoDkF/gdTcOFYIFYrTJGgaqJOxeB865/bof12pEyE2KGPlwbj97bMygkcdgWsD9ZT20Avwv4bXKH17LXfJOfMjjZiyRRkeha+6zVySQauhwOXXXHDxVijSNBSooVR8FUUB+wa7aDNZrNZoM1muGZnRxKXkdY1HdnYKP2njQ6LxZA9mMyyAe6QTsPyKoQfyOgMazQGbq2VJfkY4jUf9ZksVB/mxrbkfNtn56V4/pKyI8gY7xY+W7mkOJOt9ibZWYhVpSbL8Dkj20FjazQJs/PALHFgbjhEyW3fhbQqv9OuUfil05yoPJjBCmRX3qjEChJaqyjkDcAUHuw0DFrNZrNBmtXjBFEAj4HW2s0AqXwpiNycaG/iI1B/aADrifB2NYIEqV22ZGQg/YsgGjes0AP/AJIRjtNlj/K8g/2nOvD4WP8AG8wf40f+m9HdZoAH/JM/xzM/0w/9Ot5PCgIo5OX2qxkOPz4oXo5rNAL8O5zSQes3JGzxSHtbRsVLV7bgA/8AhaE9E8LYsqvLNBFNK004aSRAxO2aRQPVfAACgfAAaIYp8rNlj7LkKJl/noBHKP8AN8o/m3w1v4dG0Tp+pkS//Ubzf/yaCbjdLij/AIOKNP5qKP6hqVrNZoM1ms1mgE+LY92BlD4wS/2DonE1qD8QDof4nH7yyf7zL/YbUrppuGP+Yv8AZGg49el24s7fCKQ8/JDrzw+tYsAHAEUf9ga88RLeJkD4wyf2DpV6L46hZNseXiMIYkYq29fTtsfabipYAeoKhr30Hbx/IfPwUB2jzSxYVYBeKE1fbiY8+1A9xrp4Pzgogj+55kcj7eD6l8oHke4s/qk2bFgnQTxN1cZpxnheI+W92kiuDcuNxYqrDr3HuONEcHpnl5PTfUWJSamUiipSMizXNhb7+3c1egZZCEIhbvkPJRrgcFgOALND86PPGhfVwSuQN1McrFUEeyl4Nv7CWP4k6N0JvKkVqWN2bsPV6XT48fevSz1TLYTTryFE8Uh+ZRsPgH8CePmNA66zQ4eI8b+MQj5GRQf2E3qYmUhUMGUqezAiv29tB10C6t1WVpvq2MB5gUPLI3KxITSgDs0jUdqngBST7Bu/ifrwxMSXIrcUX0r+s7EKi382IF6heFekuuIxmkJmyPXJICAdzqBakWAAAAoF0No9tAOy/CGQ0kTiUeYL3SNbmMd6TeTyWPJUICFApexNSdNggQSTM7lK9cjOxJHCgL2LX90AE7jxyeTCLQAHtpc611hIMgyZCSiGCMMriN2QM5IkclQaKKAOaIDv3F0EfMgfLceaAIV3FonIKJtWwZwpp3JZCIr2qoYkk1RDD6SryI7PFP5dbSYo9yAr6dpH3SRtP5cAXx1nx5GyCr7Wx3Uekj9JbNfyias+21aI1OxcmM2VobmYew3FfSx+dVV/LQStccnbW1huDekjaSDY7Hjt7c8aD9O6vskkjlkD0wCEc3bBCpofeDkX7Deo9iSSfJSUSRxyDeoIO0m1JsexB7g+45BHtoIfhr0xvCST9XkaMWb9HDxj8o3Vfy0Y0uT5JimjyAzBJWSCaMqQA5NRyAGiDvYIfYqyn9EWx6DNZqFmdagiNSTRofgzqD+wm9R8TxXhymo8qBj8BKl/su9AV1ms1mgzWazWaDNZrL1D6h1eGAbppUjBIALsBZPYC+5NaCL4kgby1ljFyY7CVQP0gARIn4tGWA/lbT7a59MnX61KFYFZ4450P63HlsR8eFj/AM4a7jqrv/Awsw/WkPlqfwsFz+OyvnpdQtjzRodqvESqckgQZPAA+6SseQqJ7Uuztu0DrrNK/ijxQ+BB5srQu3OyJQ4aVgPuoLY/MmjQ5Oq0i+nHJyphEDjYMTMAZZN7sinuQa27q5FrV1fGgu7IykjUs7KijuzEAD8zxod+7pc1BC8v8s+hPyZuW/FFYfPVfYn0i9JjyFDSTZc26hkzBSFG29yltqIL4OxVN97765zf3Q+ON23FmPp9Nsgt7Ng0TS1XqF+/HxB28RZ04xMjzMcAGGQExyh9voPJDKhr+bZ+WmKBKUD4AD+jSFH9I2N1DpmW0bCKRYZFMcjKDuMRPpANst2AaF0eNPyHgaAZ4qP7xyv7xL/s20iv4T6TjxY5mw47nSMb2LbLbaHolqVwpMlACwrUeDT14qF4WUP+4l/2baQYvC/7pxJJPCmPDHHEVa+Z/SPXKQACqACl5+8fUKIILmBgYUGejYQZd3lAqzeZsMiTSHb35VViajdMy8gixZPgzBfyMGaV1LDHaMAcWrlGj/FhGgDe12QBpYxcOKCGb6vBEyRusWM9cO8lebJtCncAB3tgyx+wLW0FhEmLNKzAKzkkgrQ2MxND7oCRn0gV3rvoDeFifvcpVFt9hh+szH2/HSb4/wASVEl2SeW8zWjrvJT7TDUEhAW7ofug9x8dOa9biIWn+9/QLItr+76gRz3IIF6VvFWdE5GPHOsWVCVppOxVfKkIbabAa1YPt4KMeK5BS6PgdUEZhj6xjqTvLCTzPM9XJb7Zd4Ao0QABZ/HTJ0DoueGJmPTM2j6mCFX+6Kt1Qj58qb3dxxof4i8RphYsKZePHkmW+GCyR2EIQx97BND2IAqh6dNXRPCuAYxLixiJZQCTBK6A17XC4UkGxxYsHQInjHrhLQxxwolZCOUgJ2sFYnezbV+80fp4sBbtt1Cw/Eedsx0MZUcxstqSu3zEUdqHBdTXFgHVTwqjT43rcE5E3dgQfq8UaxsVf0WWkY7mIPrPqF8Wp4ozETDVipEYIOzYw4QFqIq127d9fyK5uiB3DyhJGjjgOoYA96Isf16geKMHzcZwASQD6R7gimFe52k0PjWvfD+as8KPS7lG3gDgfL4BgA1fCtTOoSusbGMbnA9I+f5ew76BX6z1BpHXJgcOkJpCpVlb0M0zMQeAFCr8bBAFkHQ3qnitVlxpQuxUKps+bsAw49tpRluuwsDtol1XpIGaHi2KmUrY820H1SbWZHcAhSyFdvPJDkHtpE+lzqL48eOkSlJdsbNxu8lIjcQY1RcuCd3HCEdu4WthSxTVI6IsgruVJBO0jkHnkKL+K0O2pXTcaRPM8yQSbpGZKQLsQ/dTg+oj3Y8knVR4/iD6xDFPjt6ktjELpWvcY7JFN2G6+wU8jkPHQ/FwlxyzMzWC1ovqjT4sKAAX43ZogC1OgK+M4ycKVlBLR7ZVADEloXWVV9IJ5KAcD31Dy/FxSF5QcR9kbSbVyTZAFgAeXfIH7dFsLOWZNj7SxBDrVjuQRz7WpHPejx7aHR+Hois2PJGgVgdhVe0Z3UBYoOl+3ts+GgHLHjqfKyfJadqmmaQtGFaTio221wIyAoYGks2bOpKphEURMIwSo3NkGIgEgm9xj28HvXHPYgmDN1tYnP1zIbHm2omxYwTJtJqSI7X3IxbdQG5TQavfhkZv1vGTzp1LByFEULecx2m0VZAvLRt6jsCgE36b0BXFyJ4UmghTHqBqDyyso2uPMUlVjIFBttAjtxQIGuXTeq5z/wDW9Pma+VSVgoHtVKzA17m7+A15P0/yYnnkxo58uZ7SParbaT0Rq226SNL4q23V3GpfRsdZcQSZSws9vZdE2oVYrRsACiKrj4XfOg8fxWxBCPg7zdA5nuLHtFfBVu36p+GhUuazn98ZOPJ/3ceaY15/kxxeYw+TOw+Wj/S+m4II8mPE3sN1xpECw7MwqyRfzOi8eOqklQATV1712/r0FT9b6NmzBxjnFx0fs0UeY7igbO9Yu5scge3HvpRg+i/LilWYZaJKptXaLL3bviN0FlrN+/J049V8U5OV1KWPAySq4xDOksb1viJDJGIx5kiuLDKw57r2BDf4D8TvlCdJWjeTHcKzxKQrbhuFWb4BAIIBBBHPfQL3Set9ZQqJRFKgItji5KswuzVLwSOASnw7+5LrcuXlKrJhMpQn1+aFOxhTgK6KxJFMo49axknjTqQd12uyu1c38buqr2r89e7bIYMao8CqN1R7Xx7Ufc99AudFycjMijnD48fBHpjZ3BunAZmXbZXttPYd9B/Fv0VDP5eWNXr+F8j1+3ukiqeFA9SmhdVptixIMQTSCo1kfzHs+neQFJA9i1Dgd2PxOg8GflZOWyA+RjBAykcTMDYDMkkZ2qWDAAU3ps960CPhf3OkYP2uY7D4JGq/0szf1aYcL6DOmJ95JZfm8rf/AGbRof1L6VExJTEUm+zO5t7BmZdosG/uHncADxxY51Z8bggEcgix+B0Fd+JPon6bFhZDx4o8xIZGQmSUkMEJB5euDqxVHGg3iYEYGXvYH7GblQRS7Gr3PIHv7/AaLwn0j8BoB3iiTbhZLHsIJT+yNtV/0eWXqaYiJHIuNjxxgl6AaUIB5lWdypRCj9YkkAgEPXjX/wDjsz/4ab/ZNqB03pUkkWOm7ZAsKA13e4wK4NAd7sfhd+kBfSd/UMhmkI+q4zsscQJ7pabnIolyLO2yFBFjdrTxd4em6jj+Tjr9XVGjCOdy+gEBqAYWBV8+wFd+HrFxFjQIgCqOwGuHVMFpVULIYyrBrAv42CLHx/o99BXvTcXIxGhinZyRHRaxtVhxat2VSFIHYBQAQ1hDv448GQZqjJsw5UTxLI60GZGZVG5eDYVrBIVjVUARVjGFaBaiVH3mq/mb/LSDhfTJhPlnGhildbYmVEXbxy0lA7ivclqv3rQSpPo+BSOKeOLLjTgbwQV3ABitklOws7jwOBYpj+V1IYeE8jqwWCMkWEF1YRaTizSigAPUO3IA/ovjvE6izwwPKrC9r7Sm8IRbRtyGAJFg+x5FXox4h6GuXAYWYqCyNYAP3HV/w521+egrDM8Oy4g6ZKU3yMJvMA3X50qK4UbTuBCxkAi6K3RutWJZyMElgZCwJG3hrU+kiwBvBF9gCRXbQr6WIa6eZgAWxZI5xd9lba3b32Mw9vxGp3g+U+Uw9RFAj1Xx/JBph8K8tOQeCeSAr6OpSpeEUFTcAF7cbBGRYBI8kxsD77jfIOmTN6oIdssp2KUopfIYlbPwO0Hk6p76QvHmTBniDDYQtsi3yNHGsju6ggOWWkpSoIoVzftT9mwzwxBcqUSoxCbpniRjJtVg8RSMmmbcvlkFqUEcXYbeG+ox5MmVjE2ollJptrK3mWNteoMG3MGBsbV/Ke3giGWKQTCUu59cjS+p9vAYlaFEcbdoAArbpE8ORtiZ290Z4slJJU3Rm/OjYK9hbZae3DKHDK4O3gEWhAjTw3IPvepQGZOK9IYqzftHBFekdtBUUfheOITQR8oxSYBnBjLQsACZIwtJIGMbEKAu9DQAOifhXpssE2+GJ1l3zkYsj2fq/pZoixJAe3iZSzEbuOAzHR7wa0jZeTvdSFfyNjEFvLiSqokELvLNwosMp20RRboUATNy+ESOFY0REoKgYGSQkBVpmtWPeuOe+gVsbGkSUrjT3yDHBIPLcbQSIbu1kUA1vQrIOdx502dH6wM3H3qFORCT6TuG2QBlphdqSLUqTxZu+2o3hXx1j9QklHl+W0JDxmTbbxMOJV/V9wQDxxfegLi64mPBm5wtY8mcGBQQC4AVN6hveVgWHyIY0LICP9KTxNi4uWSwR5oUc1YED2ZVdQOVNC1N+pVoXrrldNOK+NFjIqySbxGAFqFysa+Z719isz+9kng6VPG3jrGHRvqCTDIySqCRoxaBg4d6etp5BA23ol4v8X5GFJBLGkckpgCkSbqQ7IyeAQSbYgc39pXvoLJ8QYMjw3FKsMiAkSOCVAKkNdMpHBvcCKIB5Fg0djeA582KXJlyY5fMWR4EaV180IQgmNqfTZFA7SbWyo0dXxF1jq0L4ypjLHMu13VZFKoSu4WzGvSw9jYPHPawfEOeen4gWOO4lCxhhvqNaq2EalxwOGH6RFle+g+W4N6EOm5Sh4dbBVvb1Dsfz02Q/S71RY/LGUSKrcUjLD/CK3fzNnVy4fgMfUkuoX2F2jaOOQKzAkgll8zcLosH5IJrVJ9I6e8/1zOeOLbiKrGNkby2kdgioVJugNzV8Qo4HGij/wBFmDmJP5gibZNHI6kr97015hAZXMYJANHksKBIFWV0OLLly454wsMY9GSpQgyFf0m3HeXogCwwFcSEFhrb6IIZpMQ5eSwZ8gjZSgBIY/TGihQAq3uYKBXq+JOn3RHhGguP4wxGmOOkoLqaICttB9IrfWzuyrV92A7kaLZZPlvV3tNV3uuK+eq28NeFJcjEDh9hKKUD7jUq8d7vYQZIyRe6J4iCGTkG3xPhPKqzY8sSy4xYgTcxAmtzSBfUGVA20gitx+PEDwv1HN2GOaFGYl2XIQv5TFizgFXCyKtcBgGX7tH20D8I9KlGXIqFY9sREsuxT5z2iSNzRYGaOX1H5mqfkR9IPUP3HeDyZGDOHby47jRgKWmCtQFtdqA3ooFbsAU8c9J/dDLGHHGI/OIMs7N3ihZd4RO5cuQobn7re16s2NAAAOABQ/Aa+R8Xxbkx5YzFkJnUmmYbu4IIpr4IJHx+d86uDpfjzLzMKXJxpissKu8sbxxGOMIhYAGg7B+y+9hrPp9QWN4oP7yya7+TL/YOia9tJ3iDPl3Tus5jGPDGwQiMxyyMJGZHDDcdyqoG1gRu4+bhG1gH46AV4vNYGXX8Xm/2bamdJA8iLb28tK/DaK1B8Zgnp2ZXf6tNX+ibXbp0KNDjyMACsaleSALUfOq/HQd5ZZfOUBLjrlrHckfnwAfxsflM1yyC207Apb2DEgd+eQCe3y1FkypN8aBVBIBksSFQPcK4UKT34NHtxoK8+kPxbnjJkxsMRrHGiiRnWy7SqSFHwG0Hnjm+fbSZ9GGdHLC+BN50Sr50jujBVCGIBhICN1qUsVVc38C3/S94ixceRPsY5ckBdzMZAqxkkqriNl8wkgsEY8AMffmo87xPeecnGX6mCU9MBoABVDFRQ7kFqI9xfOgtIQwQxefg+eojUfvl2EcAPAZ1jcNLIDZOwAqbIBBOrbk3enbt7+q77fKvf8dVf4FaLqyu0mRuZSPNiEUAYqeRcioH2HlTzZoi+TdozISPS202Oav35H59tAv/AEjy7el5hsD7Fhz8TwB+JJofMjSJF4tiwcRjLKBLsTbHGUJc2fSPLKkDtb2Kr9Inkz9MPWhi4rLtjJySqqtEs8isrBiKragUcc7iwHp7mqfCPg58rqqQZZO4HzJ17kUu8Ix7AmwCo7AkcEUAePo68AtnTN1TqCA+ad8UTbiD22u27kqAAFBJscn2t8fpB6grPLLIsDMRFHGQqsimt78W28gmidu0rxd2Vz96RSMAPRFJtCk9wLXjtwAOb9zqv/oZ65keVN0/ItJ8XaU8xSSIyeVIsWAexvsy1YA0Ejxr0EYzYT+fKyCUwhG8tY0Ron4Cxxqg+5VFWsEjTZ4UzmbHeSXYg3MfTwAgArdarRC17Ch35vSv9NE32WLHTEGVnNbQPRG1WTx3Yce/wPbR/ovShkYsYfdGAb2JIh9hwSihePloBfhJGV8yZdsjPNOUTfb35pUdzQSgPnXxsAAepeE+pZM+VJFmLGNyo6CR4gSIIySQgdNwDbT3HGmHwFDtkyiQFSOadRYqlEzduw29/wBmiHhDqKzy5tKOZVbg7lZWhRQR7G/LN1/XegqPov0Zzrm48edGGibc4ZZA4aOJQWRVQbvV6R25BNaYM3NwM+UnOnMIjJWKBoHVIo7IU7tu0lwAd10BwPc6sLxV0KSQQPjHZJjs22q+48bIwUGl91IBIHp1z6T0OfHiZhUk7Uqh2FKtjcWIUFmJt29yaG7jdoKs8W9E6YICuFLFkz5DosSRkMwYsNxO0+kAWBY/SqiaIsuTpMP1z7WOy0LAAkHeUWIei6uwSpH8m+NcYegOk5nMP1rJHAeWSNNgs1sRFYIlkkXub4nWrY8sssc0gkV4bTeoBaJ2BUv5ZUq0Ui7dwF7CtjglgBXF8Z9OEe9crGRO5+0RSCbY2LBuyTVd7+egWV42xs+aOGKS8ZWDzS7TtYqQ0cY99m4Au5G30hb9XHvQfAUkeY00kWEEZnZwsW4sx5V0LjdHZ5K7io5AH6WmX/kbhbxIMWEOOQyxqDfPPAHNEj8DoOsmY7Y6tCFyiw+8rqikXRO4XXv2vke3fSH4Y8DzpjSYnknGSRF813MbiSRa3WFbcY2FrVggDvzWrJhwo0ChUVQlhQFA233qu1/LWuf1BIU3yMFUfEgf1nQDfC/SZYI3WZkO6RmRYwQqK1ekXX6VmuwutEJJo8dBZ2rdAckkn2A5ZifgLOl3qniSVwXhKwYy1uypFJ3XQAij7vZNbiAp4K7tbYTRytuM6qexJlRpmHuLB2wqf1YwD72p0EnP6zIxKqDHS2QNu8Crt2Nxwr82LMRdCxpeyOs5GDjPKkbNjUWPo/gtxtnjJbe6bje10Xkk2EoAt1rpk7mMYRxPLS22SlyHf9Zgg9RFWCSeeSCaI8nm6qFIaDDmsUVV3AII5B3j8uR76Cj4/pNyY5BNFtBWUuAxZtqsWLxE2BslYl2oLbAUFCqAH8Z+K36jlvkONoICol2EQDhb/GyT8SdMviX6LcxZWeHFESyNSQrNGxsgkhLIJUUeDyvHcCwX6N9H2LiY31jPZRtYFpbJAIuoYVBqVyb3OQVBFKGosCqy6j0mWDZ5qbfMQOvI+6e112PxU8ixY50d+jvqLR5fkg+nLjfHYE0D5g9Fn+dQv5nUrx/4vhzxG0YdCjvti2KERG5JsG3ldvUzcD2F0WZOV6N9655+Wgvv6R82osgi9zPLso1zHEkIP4BzJ8OdWpGKAHy1THibF9GHjImx3OPG6jspmk81gv4b2HPwGroGiBXiz/oOV/eJf9m2vel4iSYuOGFgRoR3/UA/qJH5628TNWHkm6qGXn/AbSx4h8TPhdDjnjZVlMUCpuF+pwgND3IXca+Wgd4YtooWfxJJ/adeuwAs8V76D+F+stmYEM4IV5Y7vaaD9jQPcBgeL/PUH6RJ2j6TlGwW8kqzUR96lYirI4Jr+njQfPPirrJz82WUk7CzvdgkRg+keniwgVR86+OhXQOnLPkxRO/lo7AO/wCqo5Yj4mgaHuaHvrRkKxtQ++4Ufgo3UPx3Ify1tCpAYJasqsZG7ECwpQc9rIB9zfwHJTN9H/iU9KyzM9tA6SIdtW+37hANEerb37Bj8Dq0fAX0rzdQzPKMASNvMoiyU2gFSxujd0aUAHbzyLomZgRCDyFS2/m7iT254Ud/z+Ztr6B+nXkZM/AEcaRV7hnPmPx7DgDnnj5aCxc7was/UY8yZt6wRhYYq4WQsS0h+J+7XwIv2GkD6HGV+p9SeWvP8wlQQbH2km8j2sWB8av2vVp9Vy5Vjk8mPdIF+zDMqq7H2Bv2+dX8fcUH4Z8WS4nVciTIRsdpiS6Fe7KxLC2rhjuHHFn5DRH0B1hwMeYsaURuSfgNpvQTA6IElXO9TTy48ULL6tpIIbcaViDzVkUAPbk6XMjx6ufG2OgqO1XJmBUqIz95VBNuz0UpNwALEEkc2Ji5CSIroQyMAVI7EEcV8q0FZeOM79+YquskEUccx82ZyBvk2ADepZgQAw2ggkEgUOdNMWeyYm1B57MHChWk+6sZJoyBjfFAURbD56Oz4SbBD5X2TAghaUKKvsCDyf1ffUQeD8K7+qY9ji/Jj/8ALQKnQ/D+QZMxBOoR5SrfYgimgiYBWLh/0yv6Qpey8DTN0Pw4IGkkV5d8pa1fYUBLu/pVey7nZgN1+o2fga8oUBQoVQrgV2r8Nb6DWMGhuIJrkgUL96Fmh+Z1pJkorKrMoZr2gkAtXeh7/lrYzKGCkjcQSBYsgdyB31rkYyuu1hYP4j9hHI/LQdAou65OvdaRRhQAOwAAsk9vmeT+J1voORyV3Bfc9uD8L71WvMrLSNSzsFUe5/oHzJ7Adzobl9chxgFqgtgAbVAIHCjcVsnsAt6rLxn4myJsiKON2IVHeaFt6KaIUIRE/mUeSQzHn5WNA9L43+sEx4MLTv2LllWJB2tpBv8AV77NpYj2GpeH4W3BWzZPrcg9mULGvN8Rj0kg16n3Hjiu2k7pPj/IiRY1xMYIvASN5Y6HyV4q+ff9uiS/SbMPvYD18UlB/rRdA/1rRoge4B/EaSoPpSQkhsWdaB/Shbt+En9da6/86eN/2cv5NAT8O3m33+A0DE3hzFPfGgP4xJ/5a9fo0ABO3ZxyVZlod+6kVoD/AM6OEFLSGaJR3LQS0PzVWH53qRm5LTsykrtX1UfuKvcPMfckepYQRxRY+4CD1CVRuaJXYeWxBeWQs6VZpmLNDj2othy5AAB4Jpf6SOqy5XUWidisELpHGqr6IlYLzQ4vnv70AOKGrtTEORuRNwiJuWRwC0h45ax7j7sdbQKLADajBfE3TfP6Z1ZfuGLIkmHzMSxy8/zqI/PQQT4J6KAq/VXbiMbvOcE70D2w8wc7eeBRJoc2BEf6NOkyv9n50G1k7uHVtx4WiWPNFe4onnkVqVm4M3l5UiCNo8IRh9zlWcw4qM4UBGADI1CzwfatC+g50uXh/WvKVYi6xORNb7rSMMqmMLwWHd/j+Yd8zqazdVRm3eUqz5BC8NtiiIQD4MCSbvuBzxq407ao7C6TMnUepMyu0eNhzxh9hClii2oPIvluLvi/lq8l0AzxULwcof8AcS/7NtUt1yM9Sz+ndP3kRpjwg9htJhEsjDnljGFUX254PvdviD/os/8AepP7B1T03gXIzTDlYW/GnjhiUmQMiyBIwqyxyKOGNVR7qAbrggweN/Hr9LnxcDChjICJQfdypYoka0RTHb9433Hz0cHimDquJlwQq+4wyLTVtJIKj1oSB6vYkGuarVLdW6lknMmZ5974sKwzOxvzArqJVDVfMjMu4USo+ennqHhrrzgzxZiyIfXGqSmMlOGTgKqXtAFEkctybvQVJh5QEcpItgV2XRAJVk3e3qUUQeRYFjgajxNUL8D1Mij4irY/l2//AMNTT0TJ+2LROBbKzbfQJFcFl3KNl3xQNc6OdC+jnLyEjYwSeSsh81gBv27kVggP3yFBIA97/DRS+cR0x/OdPTOfLicnn7MqZCvxFUl9uSB2OrA+iuSTDyzHmI3kT4obkF1Ecrb0YhbAVm3Kdw7mvfRzOAnyUL9P+tSBWUY77YBBAHIRY0k2mWRlG4t2HAG29FYpcQLI+Ck2FkADz40G3YnJVmjpkZeSVdAF5NuB3IdMfrGNlVHDkLuU7gEK7vT3oMDxzRocfLXbqnh2LIHr3bg29HDHdG4FWl2F44KgbTZsG9JHgXp7vnM0jKwx47RgSWcT/dLEr8FY+ltjAoQOCTY0OOF3VfqNm2Y8/KyaHyFDQLfS/o/gRGWespmfeGkRQVPH3a5BJFkg8nk83bBgRBF2LH5aR+lANtFQOKA7D2o6i56zO1R2m1k5Yjaw3KSRtO7gAgqaBvv8CKA0LNn3Og9YmuO+tMdmKjeAre4Viw/IkAn9g101mghdW6qmPH5knCAqGNgBQSBuNnsLvjnXnSupGZbMbJ+PwPbmh3HPHsRzeppGvdB4DevdcDmp5nl713kbgti6+NfDQrrfVY1Rll9B3UtAue3pcqhsL+ND56AtJkCyF9TCrUEWATVmz27n50a0ude8QxKsm10skR2ZhtJ7laWQMh7jdQ/Zob1XxBIQkayCIUN0qeWQQAe5kVqHvwGPwPfSR4g66GDIrvItBSpjiYPfudwBWuDyABz8OQzq3jFgWlabfITQjVWMcSn0rZtbYV7m7JFngBU6KHkn3qGZjGSxAbn1KdzcG2N9+bsGxetc+dufL3BLUMHoMCy17uSEOy+DXC2Bxrn4QsztW07UIJoEBS4ocVzzxyb0UW6bJKrS7rP2jA7kB4HPfuvuKFizqUcg9yLPfhqq792Q8f0CzqR0cv8AaCkB8xuWjNcgHnhu/wA9F9snYbW5/RB/qCr+wD89AHjzxwSrc2bsk8fMUvI5Avj8tdz1Bm4BnA79tw7d/VJtAPyI/A6KnGb9LHY893TIqvjYNfPkVXfXM9PjviJL7ny2o8fLY3488/h7gq5OYZMSa5CDUi7SFFgMR+2hdWf/ABNvwdOmlkki4WFJXJI5slgy9xy6igByqkWdzUq1YOnRnFmJBvfN3fn+FauBtB9va7547auPGZ3MkMR21JIZJV527nLbFv8A6zaR8QvvzQJHZ1v7CG0jTiRwTYHcorXfmG7LdwCTe4ghJyusl/3bw0jdiI53sKT9/HAX9tAACyxJrhSdWKyCCEiKMtsU7UB5Y+ws+5PuT3NnXvT8kyIHKNGSBasOQa5HHw7XoF3wjOrJlSKjukuRYtSNymGJS32m21sEX24oakeKYdmE5cAqskTt5cZFRrNGzHaCxJCgkkfDtpj15egSY8zf0vqEwDbZDlMm5WUstEKaYAi69xp2GgfjUkYOQbAXyZAwIJu1IFG+Oe9g6ODQcOo4vmxSR3W9GW/huBH/AI6rXrv0sQdNxlxov3xkQosJI4jDxqFbk8mmHYD8xqzMyING6kkBlIJU0RYrg+x+B0o+FfBvTY8eHITGjHmojhpiHYb1DD1OSL5/RrnQUZ4W6LkZn2MSndlyerIfhQIzvYKTwz36yos+n8SLt8YdJJxFMUgWPGTy/KmgdkY2iq7AsgYKB3YOgBZq41z614RznkLxyxbJJQ7woDHt2cRSJIdxEtBdxCgGlFUDuKzSZeHAN8j5hEilnEI3eVuG5dsf3n2+4A+Ne2gW28Q5CRmBd6RKUXzdqrKYXjnY5CIopArxFlj28xr8SNdukdLzREksHUI0EpACHGDo7j0s5ZW7uV5ZKVvvUCx04dMaHJKZBh2TKg++o3xhxYUkXRo2VvjcfjyRmgJACsUog+kLyB+jyCAD8udBXPVsDOySI8jGkkeqIV0WEEfppJ3UH743RswoqVb0ujPJ4XjaDG+tEF8eNV8xSVYPSgusi062Qb5AN8jTLrNApeDuq4i+ZBjhlCuQWfhpJSzb+Kvtta6ApxwKNNuuf1dd27aN1VurmueL/M/t100Ga8UVrQ5C9iy+57j27/svnXDAnh5jhKeirVKpd3I7cCxz+d++gl6zWai5XU44yA7USLHDdvxArQdzu3Dttrnvd+3yrQjqec8TnyovM3VvLPIoFDjb9my9vcEfPUn/AJRY3/bR32rcLv4V3v5aGZ2ZiqhkWHzOQCEQKxv3G7bu571ZF3oB3Uc6bb6XkEQBtFjidnBJ4ZpprPB+Xb27aB9Sw5Wf7PJ8sGifVGONpBpVbg3R7kHm6qmc+nddgXarboXkomNyzUTxW4Fk9r4b566S5WJJP5fmgzEA7VlcGiDRpWHFL/V8RoEXpvR8dt3kFW3KRa+iVmX9HeIywWgBSrfvzoP4g6XJLUYhlkQelkAdlj2Na8NDCCOaJDfE9u9wDpa/rS/6WQ/1sdcn6LFTbh3/AEmNkfMM1m9B82dW6d5Y9MYDrvZSGU8KLY00ahgBdDntx76NfRHnY4lyjkHavlR1yS1LICQPcgALwPYfHVv9U+jXDyCvmq7Kp+6G2A83R2BSRfPfQ0fRHipMjQxIE3M0m8szMCKCL22rR+PsO/NhxHhFAcnyJA5VwVX1ObaNCOfMod77EgEHmxoXJ09kADbwwPK+QjVx2vcCBzwT+Naaj4ARcnzI22RsbZVLoysBwyOjA8ngg9xejOT05ZwjK6lR77I33j8WB+fY++grmPBIkHoSO/d328f5oUHj3bvQvRU9Cmk5iaRgPgYSvbtxOP6dNg8LRCTeLUX9xVjUVXb0oGr/AAtT8LEMe623Fjd7VU/IekC6+OgqZPDkqYORPIV8tPrRK1taxJIO3IPq5vdx251YqzyrjSNjoJJfOkCqxofw5DWfYAWb/o9tBPGXRMvMD4uMqwQjlpHsLIzMGZQF9RHLXwVJYEEFeDfhiLLj3x5VSUbWZSKa+423uHx5vnd7BdATw8e9sskapMVAajuod9u6hYvUiaXapaia9lFk/gNb3rhk5sce3zHVNx2ruIFsewF+/HbQDuodRmaN1ggl3lSFYmNAG4ANvu+N3sYcdtL+N4JyWhk86VBPI/dTI0fll1dwVHlm2IIPPv8AgA3ed5qq0Mi7bBsUwZSLoUeLBBvXXJyAiM57KCx7dgLPfj9ugAeNVb9y8kNRbyWB2ggfkCTWmMaRur+LoszCzBFe1YlKsbG7fV8EcUSF78m/xLyNBhGkmDw51KCJceGfDkgjG2PzoZN4QcIpKPtJUUN1C6vTvrNAm4XTerou0z4TLz95Mhj+FmS6/br3C6b1SFSqHpqrd0sWQP6A/wAtOOs0CujdXHdent+DZA/+01/TroMjqoP8DgsPlPMP64Tpk1mgWnzeqDti4Z/yqX/caxMzqp742GP8pl/3GmXWaBbGZ1T+LYY/ymX/AHGvRl9T/i+H/rMv+40x6zQJk3R8pmDHp/TiwO4N50lhvjf1e7+fzOtW6Hlh9yYuJGSAD5WXkxA0SeRHEoJsnkjTrrNAvxZHUveDDH+UTH/8GvGyepe0GGf8om4/+hph1mgWxmdUv/o2HX/xUv8AuNcpcjqTfewsNvheU5r9uPpp1mgTvKz/AP8Arun/AOsN/wAPrzI6blSLUnTensByAZ272O3724PA5+Q05azQJC9NzffCgr4fujk/D4eTQ12ixswBl/c7GIYiy+dIxNdjbY5bizXPHtWnHWaBYj6j1JQFGBj0KA/frdh+OPeuv7o9S/iWN/rj/wDDaYtZoEnreL1LIMRGPDF5b7jtzH9a1RQg49UfjRI9qPOuPSOgZeNJvhxY1G0r5Zz5GUckkjdilhZO4gNRPJF6fNZoF49R6j/E8b/XH/4bXOWbqBKv9VgtboDOlA5/WAx9rfKwa9tMus0C99f6j/E8b/XH/wCG15+6PUv4ljf66/8Aw2mLWaBUzMjqLbf3nFwb9Ge6/tqAXqPk4eZIQW6dhuwrmXLkeqNjvj+x056zQKmNjZyKUTEwYlbv5c8q+1foQA3QAvXNuj5Z742E3P6c+Q4A+StFQ/AVpv1mgUs7oGblBI5pMeHHV0Z0hVyzhGDKm56CrYF0p44026zWaD//2Q=="/>
          <p:cNvSpPr>
            <a:spLocks noChangeAspect="1" noChangeArrowheads="1"/>
          </p:cNvSpPr>
          <p:nvPr/>
        </p:nvSpPr>
        <p:spPr bwMode="auto">
          <a:xfrm>
            <a:off x="116712" y="-846138"/>
            <a:ext cx="1929315"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pic>
        <p:nvPicPr>
          <p:cNvPr id="1033" name="Picture 9" descr="http://sherri9.typepad.com/.a/6a01157142e48a970c01347fef07ac970c-800w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2100" y="404664"/>
            <a:ext cx="3673365" cy="56886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45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74514" y="836712"/>
            <a:ext cx="1296482" cy="808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a:p>
        </p:txBody>
      </p:sp>
      <p:sp>
        <p:nvSpPr>
          <p:cNvPr id="6" name="Oval 5"/>
          <p:cNvSpPr/>
          <p:nvPr/>
        </p:nvSpPr>
        <p:spPr>
          <a:xfrm>
            <a:off x="3005418" y="764704"/>
            <a:ext cx="3079144" cy="7537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a:p>
        </p:txBody>
      </p:sp>
      <p:sp>
        <p:nvSpPr>
          <p:cNvPr id="14" name="Down Arrow 13"/>
          <p:cNvSpPr/>
          <p:nvPr/>
        </p:nvSpPr>
        <p:spPr>
          <a:xfrm>
            <a:off x="952655" y="1628800"/>
            <a:ext cx="540201" cy="1368152"/>
          </a:xfrm>
          <a:prstGeom prst="downArrow">
            <a:avLst>
              <a:gd name="adj1" fmla="val 24056"/>
              <a:gd name="adj2" fmla="val 47406"/>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IE" dirty="0"/>
          </a:p>
        </p:txBody>
      </p:sp>
      <p:sp>
        <p:nvSpPr>
          <p:cNvPr id="7181" name="TextBox 19"/>
          <p:cNvSpPr txBox="1">
            <a:spLocks noChangeArrowheads="1"/>
          </p:cNvSpPr>
          <p:nvPr/>
        </p:nvSpPr>
        <p:spPr bwMode="auto">
          <a:xfrm>
            <a:off x="412455" y="2996953"/>
            <a:ext cx="1836682" cy="1323439"/>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sz="2000" dirty="0"/>
              <a:t>(not a </a:t>
            </a:r>
            <a:r>
              <a:rPr lang="en-GB" sz="2000" dirty="0" smtClean="0"/>
              <a:t>narrative: weigh up the reasons for … </a:t>
            </a:r>
            <a:endParaRPr lang="en-IE" sz="2000" b="1" dirty="0"/>
          </a:p>
        </p:txBody>
      </p:sp>
      <p:sp>
        <p:nvSpPr>
          <p:cNvPr id="28679" name="TextBox 3"/>
          <p:cNvSpPr txBox="1">
            <a:spLocks noChangeArrowheads="1"/>
          </p:cNvSpPr>
          <p:nvPr/>
        </p:nvSpPr>
        <p:spPr bwMode="auto">
          <a:xfrm>
            <a:off x="500766" y="5157192"/>
            <a:ext cx="4643437" cy="1416050"/>
          </a:xfrm>
          <a:prstGeom prst="rect">
            <a:avLst/>
          </a:prstGeom>
          <a:ln/>
          <a:extLst/>
        </p:spPr>
        <p:style>
          <a:lnRef idx="3">
            <a:schemeClr val="lt1"/>
          </a:lnRef>
          <a:fillRef idx="1">
            <a:schemeClr val="accent2"/>
          </a:fillRef>
          <a:effectRef idx="1">
            <a:schemeClr val="accent2"/>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IE" sz="2200" b="1" dirty="0"/>
              <a:t>What is the </a:t>
            </a:r>
            <a:r>
              <a:rPr lang="en-IE" sz="2200" b="1" u="sng" dirty="0"/>
              <a:t>theme</a:t>
            </a:r>
            <a:r>
              <a:rPr lang="en-IE" sz="2200" b="1" dirty="0"/>
              <a:t> of the essay?</a:t>
            </a:r>
            <a:endParaRPr lang="en-IE" sz="2200" dirty="0"/>
          </a:p>
          <a:p>
            <a:pPr eaLnBrk="1" hangingPunct="1"/>
            <a:endParaRPr lang="en-IE" sz="2200" b="1" dirty="0"/>
          </a:p>
          <a:p>
            <a:pPr eaLnBrk="1" hangingPunct="1"/>
            <a:r>
              <a:rPr lang="en-IE" sz="2200" b="1" dirty="0"/>
              <a:t>What is being asked?</a:t>
            </a:r>
            <a:endParaRPr lang="en-IE" sz="2200" dirty="0"/>
          </a:p>
          <a:p>
            <a:pPr eaLnBrk="1" hangingPunct="1"/>
            <a:endParaRPr lang="en-IE" sz="2000" dirty="0"/>
          </a:p>
        </p:txBody>
      </p:sp>
      <p:sp>
        <p:nvSpPr>
          <p:cNvPr id="2" name="Rectangle 1"/>
          <p:cNvSpPr/>
          <p:nvPr/>
        </p:nvSpPr>
        <p:spPr>
          <a:xfrm>
            <a:off x="466475" y="908720"/>
            <a:ext cx="8211050" cy="1569660"/>
          </a:xfrm>
          <a:prstGeom prst="rect">
            <a:avLst/>
          </a:prstGeom>
        </p:spPr>
        <p:txBody>
          <a:bodyPr wrap="square">
            <a:spAutoFit/>
          </a:bodyPr>
          <a:lstStyle/>
          <a:p>
            <a:pPr algn="ctr"/>
            <a:r>
              <a:rPr lang="en-GB" sz="3200" b="1" dirty="0" smtClean="0">
                <a:latin typeface="Arial"/>
                <a:cs typeface="Arial"/>
              </a:rPr>
              <a:t>Analyse in </a:t>
            </a:r>
            <a:r>
              <a:rPr lang="en-GB" sz="3200" b="1" dirty="0">
                <a:latin typeface="Arial"/>
                <a:cs typeface="Arial"/>
              </a:rPr>
              <a:t>detail Unionist opposition to Home Rule </a:t>
            </a:r>
            <a:r>
              <a:rPr lang="en-GB" sz="3200" b="1" dirty="0" smtClean="0">
                <a:latin typeface="Arial"/>
                <a:cs typeface="Arial"/>
              </a:rPr>
              <a:t>up </a:t>
            </a:r>
            <a:r>
              <a:rPr lang="en-GB" sz="3200" b="1" dirty="0">
                <a:latin typeface="Arial"/>
                <a:cs typeface="Arial"/>
              </a:rPr>
              <a:t>to the outbreak of war in </a:t>
            </a:r>
            <a:r>
              <a:rPr lang="en-GB" sz="3200" b="1" dirty="0" smtClean="0">
                <a:latin typeface="Arial"/>
                <a:cs typeface="Arial"/>
              </a:rPr>
              <a:t>1914</a:t>
            </a:r>
            <a:endParaRPr lang="en-GB" sz="3200" dirty="0">
              <a:latin typeface="Arial"/>
              <a:cs typeface="Arial"/>
            </a:endParaRPr>
          </a:p>
        </p:txBody>
      </p:sp>
      <p:sp>
        <p:nvSpPr>
          <p:cNvPr id="9" name="Down Arrow 8"/>
          <p:cNvSpPr/>
          <p:nvPr/>
        </p:nvSpPr>
        <p:spPr>
          <a:xfrm>
            <a:off x="3977779" y="1484784"/>
            <a:ext cx="540201" cy="1800200"/>
          </a:xfrm>
          <a:prstGeom prst="downArrow">
            <a:avLst>
              <a:gd name="adj1" fmla="val 24056"/>
              <a:gd name="adj2" fmla="val 47406"/>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IE" dirty="0"/>
          </a:p>
        </p:txBody>
      </p:sp>
      <p:sp>
        <p:nvSpPr>
          <p:cNvPr id="10" name="TextBox 19"/>
          <p:cNvSpPr txBox="1">
            <a:spLocks noChangeArrowheads="1"/>
          </p:cNvSpPr>
          <p:nvPr/>
        </p:nvSpPr>
        <p:spPr bwMode="auto">
          <a:xfrm>
            <a:off x="2681297" y="3212976"/>
            <a:ext cx="3025124" cy="1015663"/>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sz="2000" dirty="0" smtClean="0"/>
              <a:t>Phases of Unionist resistance to Irish Independence </a:t>
            </a:r>
            <a:endParaRPr lang="en-IE" sz="2000" b="1" dirty="0"/>
          </a:p>
        </p:txBody>
      </p:sp>
      <p:sp>
        <p:nvSpPr>
          <p:cNvPr id="11" name="TextBox 19"/>
          <p:cNvSpPr txBox="1">
            <a:spLocks noChangeArrowheads="1"/>
          </p:cNvSpPr>
          <p:nvPr/>
        </p:nvSpPr>
        <p:spPr bwMode="auto">
          <a:xfrm>
            <a:off x="6732802" y="2708921"/>
            <a:ext cx="1500188" cy="1631216"/>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GB" sz="2000" dirty="0"/>
              <a:t>(1886</a:t>
            </a:r>
            <a:r>
              <a:rPr lang="en-GB" sz="2000" dirty="0" smtClean="0"/>
              <a:t>-Sept 1914</a:t>
            </a:r>
            <a:r>
              <a:rPr lang="en-GB" sz="2000" dirty="0"/>
              <a:t>)</a:t>
            </a:r>
          </a:p>
          <a:p>
            <a:pPr algn="ctr" eaLnBrk="1" hangingPunct="1"/>
            <a:r>
              <a:rPr lang="en-IE" sz="2000" b="1" dirty="0" smtClean="0"/>
              <a:t> = date parameters</a:t>
            </a:r>
            <a:endParaRPr lang="en-IE" sz="2000" b="1" dirty="0"/>
          </a:p>
        </p:txBody>
      </p:sp>
      <p:sp>
        <p:nvSpPr>
          <p:cNvPr id="13" name="Oval 12"/>
          <p:cNvSpPr/>
          <p:nvPr/>
        </p:nvSpPr>
        <p:spPr>
          <a:xfrm>
            <a:off x="6030541" y="764704"/>
            <a:ext cx="2160803" cy="13298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a:p>
        </p:txBody>
      </p:sp>
      <p:sp>
        <p:nvSpPr>
          <p:cNvPr id="15" name="Down Arrow 14"/>
          <p:cNvSpPr/>
          <p:nvPr/>
        </p:nvSpPr>
        <p:spPr>
          <a:xfrm rot="20275979">
            <a:off x="6541108" y="2012533"/>
            <a:ext cx="540201" cy="1080120"/>
          </a:xfrm>
          <a:prstGeom prst="downArrow">
            <a:avLst>
              <a:gd name="adj1" fmla="val 24056"/>
              <a:gd name="adj2" fmla="val 47406"/>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IE" dirty="0"/>
          </a:p>
        </p:txBody>
      </p:sp>
    </p:spTree>
    <p:extLst>
      <p:ext uri="{BB962C8B-B14F-4D97-AF65-F5344CB8AC3E}">
        <p14:creationId xmlns:p14="http://schemas.microsoft.com/office/powerpoint/2010/main" val="341184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animBg="1"/>
      <p:bldP spid="7181" grpId="0" animBg="1"/>
      <p:bldP spid="9" grpId="0" animBg="1"/>
      <p:bldP spid="10" grpId="0" animBg="1"/>
      <p:bldP spid="11" grpId="0" animBg="1"/>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142354" y="34406"/>
            <a:ext cx="414337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IE" sz="4400" dirty="0">
                <a:latin typeface="Script MT Bold" pitchFamily="66" charset="0"/>
              </a:rPr>
              <a:t>Essay Plan</a:t>
            </a:r>
          </a:p>
        </p:txBody>
      </p:sp>
      <p:sp>
        <p:nvSpPr>
          <p:cNvPr id="47107" name="TextBox 3"/>
          <p:cNvSpPr txBox="1">
            <a:spLocks noChangeArrowheads="1"/>
          </p:cNvSpPr>
          <p:nvPr/>
        </p:nvSpPr>
        <p:spPr bwMode="auto">
          <a:xfrm>
            <a:off x="304414" y="841765"/>
            <a:ext cx="8481151" cy="830997"/>
          </a:xfrm>
          <a:prstGeom prst="rect">
            <a:avLst/>
          </a:prstGeom>
          <a:ln w="57150">
            <a:solidFill>
              <a:schemeClr val="bg2"/>
            </a:solidFill>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r>
              <a:rPr lang="en-GB" b="1" u="sng" dirty="0">
                <a:solidFill>
                  <a:srgbClr val="000000"/>
                </a:solidFill>
                <a:latin typeface="Arial"/>
                <a:cs typeface="Arial"/>
              </a:rPr>
              <a:t>Analyse</a:t>
            </a:r>
            <a:r>
              <a:rPr lang="en-GB" b="1" dirty="0">
                <a:solidFill>
                  <a:srgbClr val="000000"/>
                </a:solidFill>
                <a:latin typeface="Arial"/>
                <a:cs typeface="Arial"/>
              </a:rPr>
              <a:t> in detail </a:t>
            </a:r>
            <a:r>
              <a:rPr lang="en-GB" b="1" u="sng" dirty="0">
                <a:solidFill>
                  <a:srgbClr val="000000"/>
                </a:solidFill>
                <a:latin typeface="Arial"/>
                <a:cs typeface="Arial"/>
              </a:rPr>
              <a:t>Unionist opposition </a:t>
            </a:r>
            <a:r>
              <a:rPr lang="en-GB" b="1" dirty="0">
                <a:solidFill>
                  <a:srgbClr val="000000"/>
                </a:solidFill>
                <a:latin typeface="Arial"/>
                <a:cs typeface="Arial"/>
              </a:rPr>
              <a:t>to </a:t>
            </a:r>
            <a:r>
              <a:rPr lang="en-GB" b="1" u="sng" dirty="0">
                <a:solidFill>
                  <a:srgbClr val="000000"/>
                </a:solidFill>
                <a:latin typeface="Arial"/>
                <a:cs typeface="Arial"/>
              </a:rPr>
              <a:t>Home Rule </a:t>
            </a:r>
            <a:r>
              <a:rPr lang="en-GB" b="1" dirty="0">
                <a:solidFill>
                  <a:srgbClr val="000000"/>
                </a:solidFill>
                <a:latin typeface="Arial"/>
                <a:cs typeface="Arial"/>
              </a:rPr>
              <a:t>up to the </a:t>
            </a:r>
            <a:r>
              <a:rPr lang="en-GB" b="1" u="sng" dirty="0">
                <a:solidFill>
                  <a:srgbClr val="000000"/>
                </a:solidFill>
                <a:latin typeface="Arial"/>
                <a:cs typeface="Arial"/>
              </a:rPr>
              <a:t>outbreak of war in 1914</a:t>
            </a:r>
            <a:endParaRPr lang="en-GB" u="sng" dirty="0">
              <a:solidFill>
                <a:srgbClr val="000000"/>
              </a:solidFill>
              <a:latin typeface="Arial"/>
              <a:cs typeface="Arial"/>
            </a:endParaRPr>
          </a:p>
        </p:txBody>
      </p:sp>
      <p:sp>
        <p:nvSpPr>
          <p:cNvPr id="47108" name="TextBox 4"/>
          <p:cNvSpPr txBox="1">
            <a:spLocks noChangeArrowheads="1"/>
          </p:cNvSpPr>
          <p:nvPr/>
        </p:nvSpPr>
        <p:spPr bwMode="auto">
          <a:xfrm>
            <a:off x="2951398" y="142876"/>
            <a:ext cx="5763978" cy="954107"/>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800" b="1" dirty="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rPr>
              <a:t>Paragraph </a:t>
            </a:r>
            <a:r>
              <a:rPr lang="en-IE" sz="2800" b="1" dirty="0" smtClean="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rPr>
              <a:t>Headings- </a:t>
            </a:r>
            <a:r>
              <a:rPr lang="en-IE" sz="2800" b="1" dirty="0">
                <a:ln w="24500" cmpd="dbl">
                  <a:solidFill>
                    <a:schemeClr val="accent2">
                      <a:shade val="85000"/>
                      <a:satMod val="155000"/>
                    </a:schemeClr>
                  </a:solidFill>
                  <a:prstDash val="solid"/>
                  <a:miter lim="800000"/>
                </a:ln>
                <a:effectLst>
                  <a:outerShdw blurRad="38100" dist="38100" dir="7020000" algn="tl">
                    <a:srgbClr val="000000">
                      <a:alpha val="35000"/>
                    </a:srgbClr>
                  </a:outerShdw>
                </a:effectLst>
              </a:rPr>
              <a:t>Not a Detailed Plan</a:t>
            </a:r>
          </a:p>
        </p:txBody>
      </p:sp>
      <p:sp>
        <p:nvSpPr>
          <p:cNvPr id="5" name="TextBox 4"/>
          <p:cNvSpPr txBox="1">
            <a:spLocks noChangeArrowheads="1"/>
          </p:cNvSpPr>
          <p:nvPr/>
        </p:nvSpPr>
        <p:spPr bwMode="auto">
          <a:xfrm>
            <a:off x="358434" y="1684594"/>
            <a:ext cx="5220423" cy="5029070"/>
          </a:xfrm>
          <a:prstGeom prst="rect">
            <a:avLst/>
          </a:prstGeom>
          <a:solidFill>
            <a:schemeClr val="tx1"/>
          </a:solidFill>
          <a:ln w="57150">
            <a:solidFill>
              <a:schemeClr val="accent3">
                <a:lumMod val="60000"/>
                <a:lumOff val="40000"/>
              </a:schemeClr>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IE" sz="1600" b="1" dirty="0" smtClean="0">
                <a:solidFill>
                  <a:schemeClr val="bg1"/>
                </a:solidFill>
              </a:rPr>
              <a:t>Introduction - ?</a:t>
            </a:r>
          </a:p>
          <a:p>
            <a:pPr eaLnBrk="1" hangingPunct="1"/>
            <a:endParaRPr lang="en-IE" sz="1600" dirty="0">
              <a:solidFill>
                <a:schemeClr val="bg1"/>
              </a:solidFill>
            </a:endParaRPr>
          </a:p>
          <a:p>
            <a:pPr eaLnBrk="1" hangingPunct="1">
              <a:lnSpc>
                <a:spcPct val="120000"/>
              </a:lnSpc>
            </a:pPr>
            <a:r>
              <a:rPr lang="en-IE" sz="1600" dirty="0" smtClean="0">
                <a:solidFill>
                  <a:schemeClr val="bg1"/>
                </a:solidFill>
              </a:rPr>
              <a:t>1</a:t>
            </a:r>
            <a:r>
              <a:rPr lang="en-IE" sz="1600" baseline="30000" dirty="0" smtClean="0">
                <a:solidFill>
                  <a:schemeClr val="bg1"/>
                </a:solidFill>
              </a:rPr>
              <a:t>st</a:t>
            </a:r>
            <a:r>
              <a:rPr lang="en-IE" sz="1600" dirty="0" smtClean="0">
                <a:solidFill>
                  <a:schemeClr val="bg1"/>
                </a:solidFill>
              </a:rPr>
              <a:t> HR Bill focused / organised Unionist Resistance: I</a:t>
            </a:r>
            <a:r>
              <a:rPr lang="en-IE" sz="1400" dirty="0" smtClean="0">
                <a:solidFill>
                  <a:schemeClr val="bg1"/>
                </a:solidFill>
              </a:rPr>
              <a:t>rish Loyal and Patriotic Union (1885)  &amp; Ulster Loyalist Anti-Repeal Union (1886) Orange Order revitalised </a:t>
            </a:r>
          </a:p>
          <a:p>
            <a:pPr eaLnBrk="1" hangingPunct="1">
              <a:lnSpc>
                <a:spcPct val="120000"/>
              </a:lnSpc>
            </a:pPr>
            <a:r>
              <a:rPr lang="en-IE" sz="1600" dirty="0" smtClean="0">
                <a:solidFill>
                  <a:schemeClr val="bg1"/>
                </a:solidFill>
              </a:rPr>
              <a:t>Reasons for Unionist opposition to HR: economic, political, religious </a:t>
            </a:r>
            <a:endParaRPr lang="en-IE" sz="1600" dirty="0">
              <a:solidFill>
                <a:schemeClr val="bg1"/>
              </a:solidFill>
            </a:endParaRPr>
          </a:p>
          <a:p>
            <a:pPr eaLnBrk="1" hangingPunct="1">
              <a:lnSpc>
                <a:spcPct val="120000"/>
              </a:lnSpc>
            </a:pPr>
            <a:r>
              <a:rPr lang="en-IE" sz="1600" dirty="0" smtClean="0">
                <a:solidFill>
                  <a:schemeClr val="bg1"/>
                </a:solidFill>
              </a:rPr>
              <a:t>Mistrust of Parnell and Gladstone </a:t>
            </a:r>
          </a:p>
          <a:p>
            <a:pPr eaLnBrk="1" hangingPunct="1">
              <a:lnSpc>
                <a:spcPct val="120000"/>
              </a:lnSpc>
            </a:pPr>
            <a:r>
              <a:rPr lang="en-IE" sz="1600" dirty="0" smtClean="0">
                <a:solidFill>
                  <a:schemeClr val="bg1"/>
                </a:solidFill>
              </a:rPr>
              <a:t>Formation </a:t>
            </a:r>
            <a:r>
              <a:rPr lang="en-IE" sz="1600" dirty="0">
                <a:solidFill>
                  <a:schemeClr val="bg1"/>
                </a:solidFill>
              </a:rPr>
              <a:t>of the Ulster Unionist Party </a:t>
            </a:r>
            <a:endParaRPr lang="en-IE" sz="1600" dirty="0" smtClean="0">
              <a:solidFill>
                <a:schemeClr val="bg1"/>
              </a:solidFill>
            </a:endParaRPr>
          </a:p>
          <a:p>
            <a:pPr eaLnBrk="1" hangingPunct="1">
              <a:lnSpc>
                <a:spcPct val="120000"/>
              </a:lnSpc>
            </a:pPr>
            <a:r>
              <a:rPr lang="en-IE" sz="1600" dirty="0" smtClean="0">
                <a:solidFill>
                  <a:schemeClr val="bg1"/>
                </a:solidFill>
              </a:rPr>
              <a:t>2</a:t>
            </a:r>
            <a:r>
              <a:rPr lang="en-IE" sz="1600" baseline="30000" dirty="0" smtClean="0">
                <a:solidFill>
                  <a:schemeClr val="bg1"/>
                </a:solidFill>
              </a:rPr>
              <a:t>nd</a:t>
            </a:r>
            <a:r>
              <a:rPr lang="en-IE" sz="1600" dirty="0" smtClean="0">
                <a:solidFill>
                  <a:schemeClr val="bg1"/>
                </a:solidFill>
              </a:rPr>
              <a:t> </a:t>
            </a:r>
            <a:r>
              <a:rPr lang="en-IE" sz="1600" dirty="0">
                <a:solidFill>
                  <a:schemeClr val="bg1"/>
                </a:solidFill>
              </a:rPr>
              <a:t>HR Bill (1893) = Ulster Defence Union </a:t>
            </a:r>
          </a:p>
          <a:p>
            <a:pPr eaLnBrk="1" hangingPunct="1">
              <a:lnSpc>
                <a:spcPct val="120000"/>
              </a:lnSpc>
            </a:pPr>
            <a:r>
              <a:rPr lang="en-IE" sz="1600" dirty="0" smtClean="0">
                <a:solidFill>
                  <a:schemeClr val="bg1"/>
                </a:solidFill>
              </a:rPr>
              <a:t>Introduction of 3</a:t>
            </a:r>
            <a:r>
              <a:rPr lang="en-IE" sz="1600" baseline="30000" dirty="0" smtClean="0">
                <a:solidFill>
                  <a:schemeClr val="bg1"/>
                </a:solidFill>
              </a:rPr>
              <a:t>rd</a:t>
            </a:r>
            <a:r>
              <a:rPr lang="en-IE" sz="1600" dirty="0" smtClean="0">
                <a:solidFill>
                  <a:schemeClr val="bg1"/>
                </a:solidFill>
              </a:rPr>
              <a:t> HR Bill – SLC and UVF </a:t>
            </a:r>
            <a:endParaRPr lang="en-IE" sz="1600" dirty="0">
              <a:solidFill>
                <a:schemeClr val="bg1"/>
              </a:solidFill>
            </a:endParaRPr>
          </a:p>
          <a:p>
            <a:pPr eaLnBrk="1" hangingPunct="1">
              <a:lnSpc>
                <a:spcPct val="120000"/>
              </a:lnSpc>
            </a:pPr>
            <a:r>
              <a:rPr lang="en-IE" sz="1600" dirty="0" smtClean="0">
                <a:solidFill>
                  <a:schemeClr val="bg1"/>
                </a:solidFill>
              </a:rPr>
              <a:t>The Ulster Question (definiton of Ulster) – Buckingham Palace 1914</a:t>
            </a:r>
          </a:p>
          <a:p>
            <a:pPr eaLnBrk="1" hangingPunct="1">
              <a:lnSpc>
                <a:spcPct val="130000"/>
              </a:lnSpc>
            </a:pPr>
            <a:r>
              <a:rPr lang="en-IE" sz="1600" dirty="0">
                <a:solidFill>
                  <a:schemeClr val="bg1"/>
                </a:solidFill>
              </a:rPr>
              <a:t>Devolution Crisis (1904) = Ulster Unionist Council (1905) </a:t>
            </a:r>
          </a:p>
          <a:p>
            <a:pPr eaLnBrk="1" hangingPunct="1">
              <a:lnSpc>
                <a:spcPct val="130000"/>
              </a:lnSpc>
            </a:pPr>
            <a:endParaRPr lang="en-IE" sz="1600" dirty="0">
              <a:solidFill>
                <a:schemeClr val="bg1"/>
              </a:solidFill>
            </a:endParaRPr>
          </a:p>
          <a:p>
            <a:pPr eaLnBrk="1" hangingPunct="1">
              <a:lnSpc>
                <a:spcPct val="130000"/>
              </a:lnSpc>
            </a:pPr>
            <a:r>
              <a:rPr lang="en-IE" sz="1600" b="1" dirty="0">
                <a:solidFill>
                  <a:schemeClr val="bg1"/>
                </a:solidFill>
              </a:rPr>
              <a:t>Conclusion - </a:t>
            </a:r>
            <a:r>
              <a:rPr lang="en-IE" sz="1600" dirty="0" smtClean="0">
                <a:solidFill>
                  <a:schemeClr val="bg1"/>
                </a:solidFill>
              </a:rPr>
              <a:t>?</a:t>
            </a:r>
            <a:endParaRPr lang="en-IE" sz="1600" dirty="0">
              <a:solidFill>
                <a:schemeClr val="bg1"/>
              </a:solidFill>
            </a:endParaRPr>
          </a:p>
        </p:txBody>
      </p:sp>
      <p:sp>
        <p:nvSpPr>
          <p:cNvPr id="6" name="TextBox 5"/>
          <p:cNvSpPr txBox="1">
            <a:spLocks noChangeArrowheads="1"/>
          </p:cNvSpPr>
          <p:nvPr/>
        </p:nvSpPr>
        <p:spPr bwMode="auto">
          <a:xfrm>
            <a:off x="5760441" y="1204463"/>
            <a:ext cx="3169248" cy="5509201"/>
          </a:xfrm>
          <a:prstGeom prst="rect">
            <a:avLst/>
          </a:prstGeom>
          <a:solidFill>
            <a:schemeClr val="tx1"/>
          </a:solidFill>
          <a:ln w="76200">
            <a:solidFill>
              <a:schemeClr val="bg2"/>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IE" sz="1600" b="1" dirty="0" smtClean="0">
                <a:solidFill>
                  <a:schemeClr val="bg1"/>
                </a:solidFill>
              </a:rPr>
              <a:t>Introduction </a:t>
            </a:r>
            <a:r>
              <a:rPr lang="en-IE" sz="1600" dirty="0" smtClean="0">
                <a:solidFill>
                  <a:schemeClr val="bg1"/>
                </a:solidFill>
              </a:rPr>
              <a:t> -engage with question, define key concepts in the question, outline briefly main points in essay. </a:t>
            </a:r>
          </a:p>
          <a:p>
            <a:pPr eaLnBrk="1" hangingPunct="1"/>
            <a:endParaRPr lang="en-IE" sz="1600" dirty="0">
              <a:solidFill>
                <a:schemeClr val="bg1"/>
              </a:solidFill>
            </a:endParaRPr>
          </a:p>
          <a:p>
            <a:pPr eaLnBrk="1" hangingPunct="1"/>
            <a:r>
              <a:rPr lang="en-IE" sz="1600" dirty="0">
                <a:solidFill>
                  <a:schemeClr val="bg1"/>
                </a:solidFill>
              </a:rPr>
              <a:t>1. </a:t>
            </a:r>
            <a:r>
              <a:rPr lang="en-IE" sz="1600" dirty="0" smtClean="0">
                <a:solidFill>
                  <a:schemeClr val="bg1"/>
                </a:solidFill>
              </a:rPr>
              <a:t>Reasons for unionist opposition </a:t>
            </a:r>
            <a:endParaRPr lang="en-IE" sz="1600" dirty="0">
              <a:solidFill>
                <a:schemeClr val="bg1"/>
              </a:solidFill>
            </a:endParaRPr>
          </a:p>
          <a:p>
            <a:pPr eaLnBrk="1" hangingPunct="1"/>
            <a:r>
              <a:rPr lang="en-IE" sz="1600" dirty="0">
                <a:solidFill>
                  <a:schemeClr val="bg1"/>
                </a:solidFill>
              </a:rPr>
              <a:t>2. </a:t>
            </a:r>
            <a:r>
              <a:rPr lang="en-IE" sz="1600" dirty="0" smtClean="0">
                <a:solidFill>
                  <a:schemeClr val="bg1"/>
                </a:solidFill>
              </a:rPr>
              <a:t>Ist HR Bill focused opposition </a:t>
            </a:r>
          </a:p>
          <a:p>
            <a:pPr eaLnBrk="1" hangingPunct="1"/>
            <a:r>
              <a:rPr lang="en-IE" sz="1600" dirty="0" smtClean="0">
                <a:solidFill>
                  <a:schemeClr val="bg1"/>
                </a:solidFill>
              </a:rPr>
              <a:t>3</a:t>
            </a:r>
            <a:r>
              <a:rPr lang="en-IE" sz="1600" dirty="0">
                <a:solidFill>
                  <a:schemeClr val="bg1"/>
                </a:solidFill>
              </a:rPr>
              <a:t>. </a:t>
            </a:r>
            <a:r>
              <a:rPr lang="en-IE" sz="1600" dirty="0" smtClean="0">
                <a:solidFill>
                  <a:schemeClr val="bg1"/>
                </a:solidFill>
              </a:rPr>
              <a:t>Formation of UUP &amp; Conservative alliance </a:t>
            </a:r>
            <a:endParaRPr lang="en-IE" sz="1600" dirty="0">
              <a:solidFill>
                <a:schemeClr val="bg1"/>
              </a:solidFill>
            </a:endParaRPr>
          </a:p>
          <a:p>
            <a:pPr eaLnBrk="1" hangingPunct="1"/>
            <a:r>
              <a:rPr lang="en-IE" sz="1600" dirty="0">
                <a:solidFill>
                  <a:schemeClr val="bg1"/>
                </a:solidFill>
              </a:rPr>
              <a:t>4. </a:t>
            </a:r>
            <a:r>
              <a:rPr lang="en-IE" sz="1600" dirty="0" smtClean="0">
                <a:solidFill>
                  <a:schemeClr val="bg1"/>
                </a:solidFill>
              </a:rPr>
              <a:t>2</a:t>
            </a:r>
            <a:r>
              <a:rPr lang="en-IE" sz="1600" baseline="30000" dirty="0" smtClean="0">
                <a:solidFill>
                  <a:schemeClr val="bg1"/>
                </a:solidFill>
              </a:rPr>
              <a:t>nd</a:t>
            </a:r>
            <a:r>
              <a:rPr lang="en-IE" sz="1600" dirty="0" smtClean="0">
                <a:solidFill>
                  <a:schemeClr val="bg1"/>
                </a:solidFill>
              </a:rPr>
              <a:t> HR Bill, UDU</a:t>
            </a:r>
            <a:endParaRPr lang="en-IE" sz="1600" dirty="0">
              <a:solidFill>
                <a:schemeClr val="bg1"/>
              </a:solidFill>
            </a:endParaRPr>
          </a:p>
          <a:p>
            <a:pPr eaLnBrk="1" hangingPunct="1"/>
            <a:r>
              <a:rPr lang="en-IE" sz="1600" dirty="0">
                <a:solidFill>
                  <a:schemeClr val="bg1"/>
                </a:solidFill>
              </a:rPr>
              <a:t>5. </a:t>
            </a:r>
            <a:r>
              <a:rPr lang="en-IE" sz="1600" dirty="0" smtClean="0">
                <a:solidFill>
                  <a:schemeClr val="bg1"/>
                </a:solidFill>
              </a:rPr>
              <a:t>Devolution Crisis – UUC </a:t>
            </a:r>
            <a:endParaRPr lang="en-IE" sz="1600" dirty="0">
              <a:solidFill>
                <a:schemeClr val="bg1"/>
              </a:solidFill>
            </a:endParaRPr>
          </a:p>
          <a:p>
            <a:pPr eaLnBrk="1" hangingPunct="1"/>
            <a:r>
              <a:rPr lang="en-IE" sz="1600" dirty="0">
                <a:solidFill>
                  <a:schemeClr val="bg1"/>
                </a:solidFill>
              </a:rPr>
              <a:t>6. </a:t>
            </a:r>
            <a:r>
              <a:rPr lang="en-IE" sz="1600" dirty="0" smtClean="0">
                <a:solidFill>
                  <a:schemeClr val="bg1"/>
                </a:solidFill>
              </a:rPr>
              <a:t>ConstitutionalCrisis, 3</a:t>
            </a:r>
            <a:r>
              <a:rPr lang="en-IE" sz="1600" baseline="30000" dirty="0" smtClean="0">
                <a:solidFill>
                  <a:schemeClr val="bg1"/>
                </a:solidFill>
              </a:rPr>
              <a:t>rd</a:t>
            </a:r>
            <a:r>
              <a:rPr lang="en-IE" sz="1600" dirty="0" smtClean="0">
                <a:solidFill>
                  <a:schemeClr val="bg1"/>
                </a:solidFill>
              </a:rPr>
              <a:t> HR Bill, Partition, SLC &amp; UVF </a:t>
            </a:r>
          </a:p>
          <a:p>
            <a:pPr eaLnBrk="1" hangingPunct="1"/>
            <a:r>
              <a:rPr lang="en-IE" sz="1600" dirty="0" smtClean="0">
                <a:solidFill>
                  <a:schemeClr val="bg1"/>
                </a:solidFill>
              </a:rPr>
              <a:t>7. Ulster Question – search for compromise – outbreak of WWI </a:t>
            </a:r>
            <a:endParaRPr lang="en-IE" sz="1600" dirty="0">
              <a:solidFill>
                <a:schemeClr val="bg1"/>
              </a:solidFill>
            </a:endParaRPr>
          </a:p>
          <a:p>
            <a:pPr eaLnBrk="1" hangingPunct="1"/>
            <a:endParaRPr lang="en-IE" sz="1600" b="1" dirty="0" smtClean="0">
              <a:solidFill>
                <a:schemeClr val="bg1"/>
              </a:solidFill>
            </a:endParaRPr>
          </a:p>
          <a:p>
            <a:pPr eaLnBrk="1" hangingPunct="1"/>
            <a:r>
              <a:rPr lang="en-IE" sz="1600" b="1" dirty="0" smtClean="0">
                <a:solidFill>
                  <a:schemeClr val="bg1"/>
                </a:solidFill>
              </a:rPr>
              <a:t>Conclusion</a:t>
            </a:r>
          </a:p>
          <a:p>
            <a:pPr eaLnBrk="1" hangingPunct="1"/>
            <a:r>
              <a:rPr lang="en-IE" sz="1600" b="1" dirty="0" smtClean="0">
                <a:solidFill>
                  <a:schemeClr val="bg1"/>
                </a:solidFill>
              </a:rPr>
              <a:t>Concerted resitance meant that by 1914, no solution reached – Ulster question out on hold </a:t>
            </a:r>
            <a:endParaRPr lang="en-IE" sz="1600" dirty="0">
              <a:solidFill>
                <a:schemeClr val="bg1"/>
              </a:solidFill>
            </a:endParaRPr>
          </a:p>
        </p:txBody>
      </p:sp>
      <p:sp>
        <p:nvSpPr>
          <p:cNvPr id="2" name="TextBox 1"/>
          <p:cNvSpPr txBox="1"/>
          <p:nvPr/>
        </p:nvSpPr>
        <p:spPr>
          <a:xfrm>
            <a:off x="88334" y="2996953"/>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smtClean="0">
                <a:solidFill>
                  <a:schemeClr val="tx1"/>
                </a:solidFill>
              </a:rPr>
              <a:t>1</a:t>
            </a:r>
            <a:endParaRPr lang="en-IE" sz="1400" b="1" dirty="0">
              <a:solidFill>
                <a:schemeClr val="tx1"/>
              </a:solidFill>
            </a:endParaRPr>
          </a:p>
        </p:txBody>
      </p:sp>
      <p:sp>
        <p:nvSpPr>
          <p:cNvPr id="16" name="TextBox 15"/>
          <p:cNvSpPr txBox="1"/>
          <p:nvPr/>
        </p:nvSpPr>
        <p:spPr>
          <a:xfrm>
            <a:off x="88334" y="2492897"/>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2</a:t>
            </a:r>
          </a:p>
        </p:txBody>
      </p:sp>
      <p:sp>
        <p:nvSpPr>
          <p:cNvPr id="17" name="TextBox 16"/>
          <p:cNvSpPr txBox="1"/>
          <p:nvPr/>
        </p:nvSpPr>
        <p:spPr>
          <a:xfrm>
            <a:off x="88334" y="3573017"/>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3</a:t>
            </a:r>
          </a:p>
        </p:txBody>
      </p:sp>
      <p:sp>
        <p:nvSpPr>
          <p:cNvPr id="18" name="TextBox 17"/>
          <p:cNvSpPr txBox="1"/>
          <p:nvPr/>
        </p:nvSpPr>
        <p:spPr>
          <a:xfrm>
            <a:off x="88334" y="3861049"/>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4</a:t>
            </a:r>
          </a:p>
        </p:txBody>
      </p:sp>
      <p:sp>
        <p:nvSpPr>
          <p:cNvPr id="19" name="TextBox 18"/>
          <p:cNvSpPr txBox="1"/>
          <p:nvPr/>
        </p:nvSpPr>
        <p:spPr>
          <a:xfrm>
            <a:off x="88334" y="4797153"/>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5</a:t>
            </a:r>
          </a:p>
        </p:txBody>
      </p:sp>
      <p:sp>
        <p:nvSpPr>
          <p:cNvPr id="20" name="TextBox 19"/>
          <p:cNvSpPr txBox="1"/>
          <p:nvPr/>
        </p:nvSpPr>
        <p:spPr>
          <a:xfrm>
            <a:off x="88334" y="4149081"/>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6</a:t>
            </a:r>
          </a:p>
        </p:txBody>
      </p:sp>
      <p:sp>
        <p:nvSpPr>
          <p:cNvPr id="21" name="TextBox 20"/>
          <p:cNvSpPr txBox="1"/>
          <p:nvPr/>
        </p:nvSpPr>
        <p:spPr>
          <a:xfrm>
            <a:off x="88334" y="4509121"/>
            <a:ext cx="270100" cy="307777"/>
          </a:xfrm>
          <a:prstGeom prst="rect">
            <a:avLst/>
          </a:prstGeom>
          <a:solidFill>
            <a:srgbClr val="800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IE" sz="1400" b="1" dirty="0">
                <a:solidFill>
                  <a:schemeClr val="tx1"/>
                </a:solidFill>
              </a:rPr>
              <a:t>7</a:t>
            </a:r>
          </a:p>
        </p:txBody>
      </p:sp>
    </p:spTree>
    <p:extLst>
      <p:ext uri="{BB962C8B-B14F-4D97-AF65-F5344CB8AC3E}">
        <p14:creationId xmlns:p14="http://schemas.microsoft.com/office/powerpoint/2010/main" val="71558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500" fill="hold"/>
                                        <p:tgtEl>
                                          <p:spTgt spid="16"/>
                                        </p:tgtEl>
                                        <p:attrNameLst>
                                          <p:attrName>ppt_w</p:attrName>
                                        </p:attrNameLst>
                                      </p:cBhvr>
                                      <p:tavLst>
                                        <p:tav tm="0">
                                          <p:val>
                                            <p:fltVal val="0"/>
                                          </p:val>
                                        </p:tav>
                                        <p:tav tm="100000">
                                          <p:val>
                                            <p:strVal val="#ppt_w"/>
                                          </p:val>
                                        </p:tav>
                                      </p:tavLst>
                                    </p:anim>
                                    <p:anim calcmode="lin" valueType="num">
                                      <p:cBhvr>
                                        <p:cTn id="51"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500" fill="hold"/>
                                        <p:tgtEl>
                                          <p:spTgt spid="19"/>
                                        </p:tgtEl>
                                        <p:attrNameLst>
                                          <p:attrName>ppt_w</p:attrName>
                                        </p:attrNameLst>
                                      </p:cBhvr>
                                      <p:tavLst>
                                        <p:tav tm="0">
                                          <p:val>
                                            <p:fltVal val="0"/>
                                          </p:val>
                                        </p:tav>
                                        <p:tav tm="100000">
                                          <p:val>
                                            <p:strVal val="#ppt_w"/>
                                          </p:val>
                                        </p:tav>
                                      </p:tavLst>
                                    </p:anim>
                                    <p:anim calcmode="lin" valueType="num">
                                      <p:cBhvr>
                                        <p:cTn id="69"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23" presetClass="entr" presetSubtype="16"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p:cTn id="74" dur="500" fill="hold"/>
                                        <p:tgtEl>
                                          <p:spTgt spid="20"/>
                                        </p:tgtEl>
                                        <p:attrNameLst>
                                          <p:attrName>ppt_w</p:attrName>
                                        </p:attrNameLst>
                                      </p:cBhvr>
                                      <p:tavLst>
                                        <p:tav tm="0">
                                          <p:val>
                                            <p:fltVal val="0"/>
                                          </p:val>
                                        </p:tav>
                                        <p:tav tm="100000">
                                          <p:val>
                                            <p:strVal val="#ppt_w"/>
                                          </p:val>
                                        </p:tav>
                                      </p:tavLst>
                                    </p:anim>
                                    <p:anim calcmode="lin" valueType="num">
                                      <p:cBhvr>
                                        <p:cTn id="75"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23" presetClass="entr" presetSubtype="16"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fltVal val="0"/>
                                          </p:val>
                                        </p:tav>
                                        <p:tav tm="100000">
                                          <p:val>
                                            <p:strVal val="#ppt_w"/>
                                          </p:val>
                                        </p:tav>
                                      </p:tavLst>
                                    </p:anim>
                                    <p:anim calcmode="lin" valueType="num">
                                      <p:cBhvr>
                                        <p:cTn id="81"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dissolve">
                                      <p:cBhvr>
                                        <p:cTn id="8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P spid="16" grpId="0" animBg="1"/>
      <p:bldP spid="17" grpId="0" animBg="1"/>
      <p:bldP spid="18"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642938" y="214313"/>
            <a:ext cx="73580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3200" dirty="0"/>
              <a:t>What </a:t>
            </a:r>
            <a:r>
              <a:rPr lang="en-IE" sz="3200" b="1" dirty="0" smtClean="0">
                <a:solidFill>
                  <a:srgbClr val="FFFF00"/>
                </a:solidFill>
              </a:rPr>
              <a:t>YOU SHOULD  </a:t>
            </a:r>
            <a:r>
              <a:rPr lang="en-IE" sz="3200" dirty="0"/>
              <a:t>put in an Introduction</a:t>
            </a:r>
          </a:p>
        </p:txBody>
      </p:sp>
      <p:sp>
        <p:nvSpPr>
          <p:cNvPr id="53251" name="TextBox 2"/>
          <p:cNvSpPr txBox="1">
            <a:spLocks noChangeArrowheads="1"/>
          </p:cNvSpPr>
          <p:nvPr/>
        </p:nvSpPr>
        <p:spPr bwMode="auto">
          <a:xfrm>
            <a:off x="357189" y="1268761"/>
            <a:ext cx="8358187" cy="1384995"/>
          </a:xfrm>
          <a:prstGeom prst="rect">
            <a:avLst/>
          </a:prstGeom>
          <a:ln/>
        </p:spPr>
        <p:style>
          <a:lnRef idx="3">
            <a:schemeClr val="lt1"/>
          </a:lnRef>
          <a:fillRef idx="1">
            <a:schemeClr val="accent5"/>
          </a:fillRef>
          <a:effectRef idx="1">
            <a:schemeClr val="accent5"/>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dirty="0"/>
              <a:t>‘</a:t>
            </a:r>
            <a:r>
              <a:rPr lang="en-IE" sz="2800" dirty="0"/>
              <a:t>A relevant introduction giving the background situation and/or defining the terms and explaining the approach’</a:t>
            </a:r>
          </a:p>
        </p:txBody>
      </p:sp>
      <p:sp>
        <p:nvSpPr>
          <p:cNvPr id="53252" name="TextBox 3"/>
          <p:cNvSpPr txBox="1">
            <a:spLocks noChangeArrowheads="1"/>
          </p:cNvSpPr>
          <p:nvPr/>
        </p:nvSpPr>
        <p:spPr bwMode="auto">
          <a:xfrm>
            <a:off x="2087076" y="2996953"/>
            <a:ext cx="5143500" cy="2246313"/>
          </a:xfrm>
          <a:prstGeom prst="rect">
            <a:avLst/>
          </a:prstGeom>
          <a:solidFill>
            <a:schemeClr val="tx1"/>
          </a:solidFill>
          <a:ln w="57150">
            <a:solidFill>
              <a:schemeClr val="bg2"/>
            </a:solidFill>
          </a:ln>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buFont typeface="Arial" charset="0"/>
              <a:buChar char="•"/>
            </a:pPr>
            <a:r>
              <a:rPr lang="en-IE" sz="2800" dirty="0">
                <a:solidFill>
                  <a:schemeClr val="bg1"/>
                </a:solidFill>
              </a:rPr>
              <a:t>Background information</a:t>
            </a:r>
          </a:p>
          <a:p>
            <a:pPr eaLnBrk="1" hangingPunct="1">
              <a:buFont typeface="Arial" charset="0"/>
              <a:buChar char="•"/>
            </a:pPr>
            <a:endParaRPr lang="en-IE" sz="2800" dirty="0">
              <a:solidFill>
                <a:schemeClr val="bg1"/>
              </a:solidFill>
            </a:endParaRPr>
          </a:p>
          <a:p>
            <a:pPr eaLnBrk="1" hangingPunct="1">
              <a:buFont typeface="Arial" charset="0"/>
              <a:buChar char="•"/>
            </a:pPr>
            <a:r>
              <a:rPr lang="en-IE" sz="2800" dirty="0">
                <a:solidFill>
                  <a:schemeClr val="bg1"/>
                </a:solidFill>
              </a:rPr>
              <a:t>Define terms</a:t>
            </a:r>
          </a:p>
          <a:p>
            <a:pPr eaLnBrk="1" hangingPunct="1">
              <a:buFont typeface="Arial" charset="0"/>
              <a:buChar char="•"/>
            </a:pPr>
            <a:endParaRPr lang="en-IE" sz="2800" dirty="0">
              <a:solidFill>
                <a:schemeClr val="bg1"/>
              </a:solidFill>
            </a:endParaRPr>
          </a:p>
          <a:p>
            <a:pPr eaLnBrk="1" hangingPunct="1">
              <a:buFont typeface="Arial" charset="0"/>
              <a:buChar char="•"/>
            </a:pPr>
            <a:r>
              <a:rPr lang="en-IE" sz="2800" dirty="0">
                <a:solidFill>
                  <a:schemeClr val="bg1"/>
                </a:solidFill>
              </a:rPr>
              <a:t>Link to essay title</a:t>
            </a:r>
          </a:p>
        </p:txBody>
      </p:sp>
      <p:pic>
        <p:nvPicPr>
          <p:cNvPr id="6146" name="Picture 2" descr="https://encrypted-tbn2.google.com/images?q=tbn:ANd9GcRWgmsEJwd6iq_OrNor2f7XAvPapt4-7rvi9JtI9LVq4PC7Rubc4w"/>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12200" y="3715061"/>
            <a:ext cx="2538943" cy="273630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89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304414" y="1598409"/>
            <a:ext cx="6374368" cy="5016758"/>
          </a:xfrm>
          <a:prstGeom prst="rect">
            <a:avLst/>
          </a:prstGeom>
          <a:solidFill>
            <a:schemeClr val="tx1"/>
          </a:solidFill>
          <a:ln w="57150">
            <a:solidFill>
              <a:schemeClr val="bg2"/>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IE" sz="2000" dirty="0" smtClean="0">
              <a:solidFill>
                <a:srgbClr val="000000"/>
              </a:solidFill>
            </a:endParaRPr>
          </a:p>
          <a:p>
            <a:pPr algn="just"/>
            <a:r>
              <a:rPr lang="en-IE" sz="2000" dirty="0">
                <a:solidFill>
                  <a:srgbClr val="000000"/>
                </a:solidFill>
              </a:rPr>
              <a:t>Unionists were a group of people, mainly Protestant, who preferred to belong to Britain than to an independent Ireland where Catholics were predominant. Unionists considered that Home Rule – limited self-government in Ireland – threatened their identity as loyal protestant subjects of the British Monarch and was the first step towards complete separation from Britain. Initially lacking in organising and focus, unionist opposition to the nationalist aspiration for self-government found focus in 1886 on the introduction to the first Home Rule Bill in Parliament, and grew in intensity with each subsequent attempt to achieve Home Rule for Ireland until the outbreak of war in September 1914. </a:t>
            </a:r>
          </a:p>
          <a:p>
            <a:pPr eaLnBrk="1" hangingPunct="1"/>
            <a:endParaRPr lang="en-IE" sz="2000" dirty="0">
              <a:solidFill>
                <a:srgbClr val="000000"/>
              </a:solidFill>
            </a:endParaRPr>
          </a:p>
        </p:txBody>
      </p:sp>
      <p:sp>
        <p:nvSpPr>
          <p:cNvPr id="55299" name="TextBox 3"/>
          <p:cNvSpPr txBox="1">
            <a:spLocks noChangeArrowheads="1"/>
          </p:cNvSpPr>
          <p:nvPr/>
        </p:nvSpPr>
        <p:spPr bwMode="auto">
          <a:xfrm>
            <a:off x="6890718" y="3792815"/>
            <a:ext cx="2039402" cy="1015663"/>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000" b="1" dirty="0" smtClean="0">
                <a:solidFill>
                  <a:schemeClr val="bg1"/>
                </a:solidFill>
              </a:rPr>
              <a:t>Define the Terms of the Question </a:t>
            </a:r>
            <a:endParaRPr lang="en-IE" sz="2000" b="1" dirty="0">
              <a:solidFill>
                <a:schemeClr val="bg1"/>
              </a:solidFill>
            </a:endParaRPr>
          </a:p>
        </p:txBody>
      </p:sp>
      <p:sp>
        <p:nvSpPr>
          <p:cNvPr id="55300" name="TextBox 4"/>
          <p:cNvSpPr txBox="1">
            <a:spLocks noChangeArrowheads="1"/>
          </p:cNvSpPr>
          <p:nvPr/>
        </p:nvSpPr>
        <p:spPr bwMode="auto">
          <a:xfrm>
            <a:off x="6890718" y="2060849"/>
            <a:ext cx="1928812" cy="1323439"/>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000" b="1" dirty="0" smtClean="0"/>
              <a:t>Engage immediately with the question</a:t>
            </a:r>
            <a:endParaRPr lang="en-IE" sz="2000" b="1" dirty="0"/>
          </a:p>
        </p:txBody>
      </p:sp>
      <p:sp>
        <p:nvSpPr>
          <p:cNvPr id="55303" name="TextBox 7"/>
          <p:cNvSpPr txBox="1">
            <a:spLocks noChangeArrowheads="1"/>
          </p:cNvSpPr>
          <p:nvPr/>
        </p:nvSpPr>
        <p:spPr bwMode="auto">
          <a:xfrm>
            <a:off x="7001308" y="5122788"/>
            <a:ext cx="1928812" cy="1015663"/>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000" b="1" u="sng" dirty="0">
                <a:solidFill>
                  <a:schemeClr val="bg1"/>
                </a:solidFill>
              </a:rPr>
              <a:t>Linking</a:t>
            </a:r>
            <a:r>
              <a:rPr lang="en-IE" sz="2000" b="1" dirty="0">
                <a:solidFill>
                  <a:schemeClr val="bg1"/>
                </a:solidFill>
              </a:rPr>
              <a:t> with later paragraphs</a:t>
            </a:r>
          </a:p>
        </p:txBody>
      </p:sp>
      <p:sp>
        <p:nvSpPr>
          <p:cNvPr id="55304" name="TextBox 8"/>
          <p:cNvSpPr txBox="1">
            <a:spLocks noChangeArrowheads="1"/>
          </p:cNvSpPr>
          <p:nvPr/>
        </p:nvSpPr>
        <p:spPr bwMode="auto">
          <a:xfrm>
            <a:off x="2249657" y="17800"/>
            <a:ext cx="4429125" cy="132343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4000" dirty="0">
                <a:latin typeface="Script MT Bold" pitchFamily="66" charset="0"/>
              </a:rPr>
              <a:t>Sample Introduction</a:t>
            </a:r>
          </a:p>
        </p:txBody>
      </p:sp>
      <p:pic>
        <p:nvPicPr>
          <p:cNvPr id="10" name="Picture 2" descr="https://encrypted-tbn2.google.com/images?q=tbn:ANd9GcRWgmsEJwd6iq_OrNor2f7XAvPapt4-7rvi9JtI9LVq4PC7Rubc4w"/>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70600" y="5867399"/>
            <a:ext cx="1172008" cy="100741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1" name="TextBox 3"/>
          <p:cNvSpPr txBox="1">
            <a:spLocks noChangeArrowheads="1"/>
          </p:cNvSpPr>
          <p:nvPr/>
        </p:nvSpPr>
        <p:spPr bwMode="auto">
          <a:xfrm>
            <a:off x="304414" y="794420"/>
            <a:ext cx="8481151" cy="707886"/>
          </a:xfrm>
          <a:prstGeom prst="rect">
            <a:avLst/>
          </a:prstGeom>
          <a:ln w="57150">
            <a:solidFill>
              <a:schemeClr val="bg2"/>
            </a:solidFill>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a:r>
              <a:rPr lang="en-GB" sz="2000" b="1" u="sng" dirty="0">
                <a:solidFill>
                  <a:srgbClr val="000000"/>
                </a:solidFill>
                <a:latin typeface="Arial"/>
                <a:cs typeface="Arial"/>
              </a:rPr>
              <a:t>Analyse</a:t>
            </a:r>
            <a:r>
              <a:rPr lang="en-GB" sz="2000" b="1" dirty="0">
                <a:solidFill>
                  <a:srgbClr val="000000"/>
                </a:solidFill>
                <a:latin typeface="Arial"/>
                <a:cs typeface="Arial"/>
              </a:rPr>
              <a:t> in detail </a:t>
            </a:r>
            <a:r>
              <a:rPr lang="en-GB" sz="2000" b="1" u="sng" dirty="0">
                <a:solidFill>
                  <a:srgbClr val="000000"/>
                </a:solidFill>
                <a:latin typeface="Arial"/>
                <a:cs typeface="Arial"/>
              </a:rPr>
              <a:t>Unionist opposition </a:t>
            </a:r>
            <a:r>
              <a:rPr lang="en-GB" sz="2000" b="1" dirty="0">
                <a:solidFill>
                  <a:srgbClr val="000000"/>
                </a:solidFill>
                <a:latin typeface="Arial"/>
                <a:cs typeface="Arial"/>
              </a:rPr>
              <a:t>to </a:t>
            </a:r>
            <a:r>
              <a:rPr lang="en-GB" sz="2000" b="1" u="sng" dirty="0">
                <a:solidFill>
                  <a:srgbClr val="000000"/>
                </a:solidFill>
                <a:latin typeface="Arial"/>
                <a:cs typeface="Arial"/>
              </a:rPr>
              <a:t>Home Rule </a:t>
            </a:r>
            <a:r>
              <a:rPr lang="en-GB" sz="2000" b="1" dirty="0">
                <a:solidFill>
                  <a:srgbClr val="000000"/>
                </a:solidFill>
                <a:latin typeface="Arial"/>
                <a:cs typeface="Arial"/>
              </a:rPr>
              <a:t>up to the </a:t>
            </a:r>
            <a:r>
              <a:rPr lang="en-GB" sz="2000" b="1" u="sng" dirty="0">
                <a:solidFill>
                  <a:srgbClr val="000000"/>
                </a:solidFill>
                <a:latin typeface="Arial"/>
                <a:cs typeface="Arial"/>
              </a:rPr>
              <a:t>outbreak of war in 1914</a:t>
            </a:r>
            <a:endParaRPr lang="en-GB" sz="2000" u="sng" dirty="0">
              <a:solidFill>
                <a:srgbClr val="000000"/>
              </a:solidFill>
              <a:latin typeface="Arial"/>
              <a:cs typeface="Arial"/>
            </a:endParaRPr>
          </a:p>
        </p:txBody>
      </p:sp>
    </p:spTree>
    <p:extLst>
      <p:ext uri="{BB962C8B-B14F-4D97-AF65-F5344CB8AC3E}">
        <p14:creationId xmlns:p14="http://schemas.microsoft.com/office/powerpoint/2010/main" val="387961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ppt_w</p:attrName>
                                        </p:attrNameLst>
                                      </p:cBhvr>
                                      <p:tavLst>
                                        <p:tav tm="0">
                                          <p:val>
                                            <p:fltVal val="0"/>
                                          </p:val>
                                        </p:tav>
                                        <p:tav tm="100000">
                                          <p:val>
                                            <p:strVal val="#ppt_w"/>
                                          </p:val>
                                        </p:tav>
                                      </p:tavLst>
                                    </p:anim>
                                    <p:anim calcmode="lin" valueType="num">
                                      <p:cBhvr>
                                        <p:cTn id="8" dur="1000" fill="hold"/>
                                        <p:tgtEl>
                                          <p:spTgt spid="55298"/>
                                        </p:tgtEl>
                                        <p:attrNameLst>
                                          <p:attrName>ppt_h</p:attrName>
                                        </p:attrNameLst>
                                      </p:cBhvr>
                                      <p:tavLst>
                                        <p:tav tm="0">
                                          <p:val>
                                            <p:fltVal val="0"/>
                                          </p:val>
                                        </p:tav>
                                        <p:tav tm="100000">
                                          <p:val>
                                            <p:strVal val="#ppt_h"/>
                                          </p:val>
                                        </p:tav>
                                      </p:tavLst>
                                    </p:anim>
                                    <p:anim calcmode="lin" valueType="num">
                                      <p:cBhvr>
                                        <p:cTn id="9" dur="1000" fill="hold"/>
                                        <p:tgtEl>
                                          <p:spTgt spid="552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5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5299"/>
                                        </p:tgtEl>
                                        <p:attrNameLst>
                                          <p:attrName>style.visibility</p:attrName>
                                        </p:attrNameLst>
                                      </p:cBhvr>
                                      <p:to>
                                        <p:strVal val="visible"/>
                                      </p:to>
                                    </p:set>
                                    <p:animEffect transition="in" filter="fade">
                                      <p:cBhvr>
                                        <p:cTn id="15" dur="500"/>
                                        <p:tgtEl>
                                          <p:spTgt spid="5529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5300"/>
                                        </p:tgtEl>
                                        <p:attrNameLst>
                                          <p:attrName>style.visibility</p:attrName>
                                        </p:attrNameLst>
                                      </p:cBhvr>
                                      <p:to>
                                        <p:strVal val="visible"/>
                                      </p:to>
                                    </p:set>
                                    <p:animEffect transition="in" filter="fade">
                                      <p:cBhvr>
                                        <p:cTn id="20" dur="500"/>
                                        <p:tgtEl>
                                          <p:spTgt spid="5530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5303"/>
                                        </p:tgtEl>
                                        <p:attrNameLst>
                                          <p:attrName>style.visibility</p:attrName>
                                        </p:attrNameLst>
                                      </p:cBhvr>
                                      <p:to>
                                        <p:strVal val="visible"/>
                                      </p:to>
                                    </p:set>
                                    <p:animEffect transition="in" filter="fade">
                                      <p:cBhvr>
                                        <p:cTn id="25"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animBg="1"/>
      <p:bldP spid="5530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28991" y="1105917"/>
            <a:ext cx="5613009" cy="5324535"/>
          </a:xfrm>
          <a:prstGeom prst="rect">
            <a:avLst/>
          </a:prstGeom>
          <a:solidFill>
            <a:schemeClr val="tx1"/>
          </a:solidFill>
          <a:ln w="76200">
            <a:solidFill>
              <a:schemeClr val="bg2"/>
            </a:solidFill>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IE" sz="2000" dirty="0" smtClean="0">
              <a:solidFill>
                <a:schemeClr val="bg1"/>
              </a:solidFill>
            </a:endParaRPr>
          </a:p>
          <a:p>
            <a:pPr marL="457200" indent="-457200" eaLnBrk="1" hangingPunct="1">
              <a:buFont typeface="+mj-lt"/>
              <a:buAutoNum type="arabicPeriod"/>
            </a:pPr>
            <a:r>
              <a:rPr lang="en-IE" sz="2000" dirty="0" smtClean="0">
                <a:solidFill>
                  <a:schemeClr val="bg1"/>
                </a:solidFill>
              </a:rPr>
              <a:t>Use </a:t>
            </a:r>
            <a:r>
              <a:rPr lang="en-IE" sz="2000" b="1" u="sng" dirty="0">
                <a:solidFill>
                  <a:schemeClr val="bg1"/>
                </a:solidFill>
              </a:rPr>
              <a:t>one main </a:t>
            </a:r>
            <a:r>
              <a:rPr lang="en-IE" sz="2000" b="1" u="sng" dirty="0" smtClean="0">
                <a:solidFill>
                  <a:schemeClr val="bg1"/>
                </a:solidFill>
              </a:rPr>
              <a:t>(Idea) </a:t>
            </a:r>
            <a:r>
              <a:rPr lang="en-IE" sz="2000" dirty="0" smtClean="0">
                <a:solidFill>
                  <a:schemeClr val="bg1"/>
                </a:solidFill>
              </a:rPr>
              <a:t>or point per paragraph </a:t>
            </a:r>
          </a:p>
          <a:p>
            <a:pPr marL="457200" indent="-457200" eaLnBrk="1" hangingPunct="1">
              <a:buFont typeface="+mj-lt"/>
              <a:buAutoNum type="arabicPeriod"/>
            </a:pPr>
            <a:endParaRPr lang="en-IE" sz="2000" dirty="0">
              <a:solidFill>
                <a:schemeClr val="bg1"/>
              </a:solidFill>
            </a:endParaRPr>
          </a:p>
          <a:p>
            <a:pPr marL="457200" indent="-457200" eaLnBrk="1" hangingPunct="1">
              <a:buFont typeface="+mj-lt"/>
              <a:buAutoNum type="arabicPeriod"/>
            </a:pPr>
            <a:r>
              <a:rPr lang="en-IE" sz="2000" dirty="0" smtClean="0">
                <a:solidFill>
                  <a:schemeClr val="bg1"/>
                </a:solidFill>
              </a:rPr>
              <a:t>Begin each paragraph with a </a:t>
            </a:r>
            <a:r>
              <a:rPr lang="en-IE" sz="2000" b="1" dirty="0" smtClean="0">
                <a:solidFill>
                  <a:schemeClr val="bg1"/>
                </a:solidFill>
              </a:rPr>
              <a:t>Statement Sentence </a:t>
            </a:r>
            <a:r>
              <a:rPr lang="en-IE" sz="2000" dirty="0" smtClean="0">
                <a:solidFill>
                  <a:schemeClr val="bg1"/>
                </a:solidFill>
              </a:rPr>
              <a:t>which should </a:t>
            </a:r>
            <a:r>
              <a:rPr lang="en-IE" sz="2000" b="1" dirty="0" smtClean="0">
                <a:solidFill>
                  <a:schemeClr val="bg1"/>
                </a:solidFill>
              </a:rPr>
              <a:t>introduce your point </a:t>
            </a:r>
            <a:r>
              <a:rPr lang="en-IE" sz="2000" dirty="0" smtClean="0">
                <a:solidFill>
                  <a:schemeClr val="bg1"/>
                </a:solidFill>
              </a:rPr>
              <a:t>but also</a:t>
            </a:r>
            <a:r>
              <a:rPr lang="en-IE" sz="2000" b="1" dirty="0" smtClean="0">
                <a:solidFill>
                  <a:schemeClr val="bg1"/>
                </a:solidFill>
              </a:rPr>
              <a:t> link directly to the question</a:t>
            </a:r>
            <a:r>
              <a:rPr lang="en-IE" sz="2000" dirty="0" smtClean="0">
                <a:solidFill>
                  <a:schemeClr val="bg1"/>
                </a:solidFill>
              </a:rPr>
              <a:t>.</a:t>
            </a:r>
          </a:p>
          <a:p>
            <a:pPr marL="457200" indent="-457200" eaLnBrk="1" hangingPunct="1">
              <a:buFont typeface="+mj-lt"/>
              <a:buAutoNum type="arabicPeriod"/>
            </a:pPr>
            <a:endParaRPr lang="en-IE" sz="2000" dirty="0">
              <a:solidFill>
                <a:schemeClr val="bg1"/>
              </a:solidFill>
            </a:endParaRPr>
          </a:p>
          <a:p>
            <a:pPr marL="457200" indent="-457200" eaLnBrk="1" hangingPunct="1">
              <a:buFont typeface="+mj-lt"/>
              <a:buAutoNum type="arabicPeriod"/>
            </a:pPr>
            <a:r>
              <a:rPr lang="en-IE" sz="2000" dirty="0" smtClean="0">
                <a:solidFill>
                  <a:schemeClr val="bg1"/>
                </a:solidFill>
              </a:rPr>
              <a:t>Develop </a:t>
            </a:r>
            <a:r>
              <a:rPr lang="en-IE" sz="2000" dirty="0">
                <a:solidFill>
                  <a:schemeClr val="bg1"/>
                </a:solidFill>
              </a:rPr>
              <a:t>the </a:t>
            </a:r>
            <a:r>
              <a:rPr lang="en-IE" sz="2000" b="1" dirty="0">
                <a:solidFill>
                  <a:schemeClr val="bg1"/>
                </a:solidFill>
              </a:rPr>
              <a:t>argument </a:t>
            </a:r>
            <a:r>
              <a:rPr lang="en-IE" sz="2000" dirty="0">
                <a:solidFill>
                  <a:schemeClr val="bg1"/>
                </a:solidFill>
              </a:rPr>
              <a:t>of the essay using historical information (</a:t>
            </a:r>
            <a:r>
              <a:rPr lang="en-IE" sz="2000" dirty="0" smtClean="0">
                <a:solidFill>
                  <a:schemeClr val="bg1"/>
                </a:solidFill>
              </a:rPr>
              <a:t>Content) to back up your statement </a:t>
            </a:r>
          </a:p>
          <a:p>
            <a:pPr marL="457200" indent="-457200" eaLnBrk="1" hangingPunct="1">
              <a:buFont typeface="+mj-lt"/>
              <a:buAutoNum type="arabicPeriod"/>
            </a:pPr>
            <a:endParaRPr lang="en-IE" sz="2000" b="1" u="sng" dirty="0">
              <a:solidFill>
                <a:schemeClr val="bg1"/>
              </a:solidFill>
            </a:endParaRPr>
          </a:p>
          <a:p>
            <a:pPr marL="457200" indent="-457200" eaLnBrk="1" hangingPunct="1">
              <a:buFont typeface="+mj-lt"/>
              <a:buAutoNum type="arabicPeriod"/>
            </a:pPr>
            <a:r>
              <a:rPr lang="en-IE" sz="2000" dirty="0" smtClean="0">
                <a:solidFill>
                  <a:schemeClr val="bg1"/>
                </a:solidFill>
              </a:rPr>
              <a:t>Make </a:t>
            </a:r>
            <a:r>
              <a:rPr lang="en-IE" sz="2000" dirty="0">
                <a:solidFill>
                  <a:schemeClr val="bg1"/>
                </a:solidFill>
              </a:rPr>
              <a:t>evidence </a:t>
            </a:r>
            <a:r>
              <a:rPr lang="en-IE" sz="2000" b="1" dirty="0">
                <a:solidFill>
                  <a:schemeClr val="bg1"/>
                </a:solidFill>
              </a:rPr>
              <a:t>relevant</a:t>
            </a:r>
            <a:r>
              <a:rPr lang="en-IE" sz="2000" dirty="0">
                <a:solidFill>
                  <a:schemeClr val="bg1"/>
                </a:solidFill>
              </a:rPr>
              <a:t> to the title of the </a:t>
            </a:r>
            <a:r>
              <a:rPr lang="en-IE" sz="2000" dirty="0" smtClean="0">
                <a:solidFill>
                  <a:schemeClr val="bg1"/>
                </a:solidFill>
              </a:rPr>
              <a:t>essay - Use linking phrases or words</a:t>
            </a:r>
          </a:p>
          <a:p>
            <a:pPr marL="457200" indent="-457200" eaLnBrk="1" hangingPunct="1">
              <a:buFont typeface="+mj-lt"/>
              <a:buAutoNum type="arabicPeriod"/>
            </a:pPr>
            <a:endParaRPr lang="en-IE" sz="2000" dirty="0">
              <a:solidFill>
                <a:schemeClr val="bg1"/>
              </a:solidFill>
            </a:endParaRPr>
          </a:p>
          <a:p>
            <a:pPr marL="457200" indent="-457200" eaLnBrk="1" hangingPunct="1">
              <a:buFont typeface="+mj-lt"/>
              <a:buAutoNum type="arabicPeriod"/>
            </a:pPr>
            <a:r>
              <a:rPr lang="en-IE" sz="2000" dirty="0" smtClean="0">
                <a:solidFill>
                  <a:schemeClr val="bg1"/>
                </a:solidFill>
              </a:rPr>
              <a:t>Use </a:t>
            </a:r>
            <a:r>
              <a:rPr lang="en-IE" sz="2000" b="1" u="sng" dirty="0">
                <a:solidFill>
                  <a:schemeClr val="bg1"/>
                </a:solidFill>
              </a:rPr>
              <a:t>Concluding sentence </a:t>
            </a:r>
            <a:r>
              <a:rPr lang="en-IE" sz="2000" dirty="0">
                <a:solidFill>
                  <a:schemeClr val="bg1"/>
                </a:solidFill>
              </a:rPr>
              <a:t>to wrap up paragraph</a:t>
            </a:r>
          </a:p>
        </p:txBody>
      </p:sp>
      <p:sp>
        <p:nvSpPr>
          <p:cNvPr id="59397" name="TextBox 3"/>
          <p:cNvSpPr txBox="1">
            <a:spLocks noChangeArrowheads="1"/>
          </p:cNvSpPr>
          <p:nvPr/>
        </p:nvSpPr>
        <p:spPr bwMode="auto">
          <a:xfrm>
            <a:off x="6084434" y="1164729"/>
            <a:ext cx="2755151" cy="1107996"/>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dirty="0" smtClean="0"/>
              <a:t>Topic sentence-main point of the paragraph OE</a:t>
            </a:r>
            <a:endParaRPr lang="en-IE" sz="2200" dirty="0"/>
          </a:p>
        </p:txBody>
      </p:sp>
      <p:sp>
        <p:nvSpPr>
          <p:cNvPr id="59399" name="TextBox 5"/>
          <p:cNvSpPr txBox="1">
            <a:spLocks noChangeArrowheads="1"/>
          </p:cNvSpPr>
          <p:nvPr/>
        </p:nvSpPr>
        <p:spPr bwMode="auto">
          <a:xfrm>
            <a:off x="6463439" y="3346584"/>
            <a:ext cx="2428875" cy="769938"/>
          </a:xfrm>
          <a:prstGeom prst="rect">
            <a:avLst/>
          </a:prstGeom>
          <a:ln/>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dirty="0" smtClean="0">
                <a:solidFill>
                  <a:schemeClr val="bg1"/>
                </a:solidFill>
              </a:rPr>
              <a:t>Content/Body </a:t>
            </a:r>
            <a:r>
              <a:rPr lang="en-IE" sz="2200" dirty="0">
                <a:solidFill>
                  <a:schemeClr val="bg1"/>
                </a:solidFill>
              </a:rPr>
              <a:t>of </a:t>
            </a:r>
            <a:r>
              <a:rPr lang="en-IE" sz="2200" dirty="0" smtClean="0">
                <a:solidFill>
                  <a:schemeClr val="bg1"/>
                </a:solidFill>
              </a:rPr>
              <a:t>paragraph: CM</a:t>
            </a:r>
            <a:endParaRPr lang="en-IE" sz="2200" dirty="0">
              <a:solidFill>
                <a:schemeClr val="bg1"/>
              </a:solidFill>
            </a:endParaRPr>
          </a:p>
        </p:txBody>
      </p:sp>
      <p:sp>
        <p:nvSpPr>
          <p:cNvPr id="59400" name="TextBox 6"/>
          <p:cNvSpPr txBox="1">
            <a:spLocks noChangeArrowheads="1"/>
          </p:cNvSpPr>
          <p:nvPr/>
        </p:nvSpPr>
        <p:spPr bwMode="auto">
          <a:xfrm>
            <a:off x="6022522" y="5302632"/>
            <a:ext cx="2981778" cy="1107996"/>
          </a:xfrm>
          <a:prstGeom prst="rect">
            <a:avLst/>
          </a:prstGeom>
          <a:ln/>
        </p:spPr>
        <p:style>
          <a:lnRef idx="3">
            <a:schemeClr val="lt1"/>
          </a:lnRef>
          <a:fillRef idx="1">
            <a:schemeClr val="accent5"/>
          </a:fillRef>
          <a:effectRef idx="1">
            <a:schemeClr val="accent5"/>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dirty="0" smtClean="0"/>
              <a:t>Concluding sentence</a:t>
            </a:r>
          </a:p>
          <a:p>
            <a:pPr algn="ctr" eaLnBrk="1" hangingPunct="1"/>
            <a:r>
              <a:rPr lang="en-IE" sz="2200" dirty="0" smtClean="0"/>
              <a:t>Connect </a:t>
            </a:r>
            <a:r>
              <a:rPr lang="en-IE" sz="2200" dirty="0"/>
              <a:t>paragraph to essay </a:t>
            </a:r>
            <a:r>
              <a:rPr lang="en-IE" sz="2200" dirty="0" smtClean="0"/>
              <a:t>title if possible </a:t>
            </a:r>
            <a:endParaRPr lang="en-IE" sz="2200" dirty="0"/>
          </a:p>
        </p:txBody>
      </p:sp>
      <p:sp>
        <p:nvSpPr>
          <p:cNvPr id="3" name="Rectangle 2"/>
          <p:cNvSpPr/>
          <p:nvPr/>
        </p:nvSpPr>
        <p:spPr>
          <a:xfrm>
            <a:off x="228991" y="323166"/>
            <a:ext cx="8610594" cy="646331"/>
          </a:xfrm>
          <a:prstGeom prst="rect">
            <a:avLst/>
          </a:prstGeom>
        </p:spPr>
        <p:txBody>
          <a:bodyPr wrap="square">
            <a:spAutoFit/>
          </a:bodyPr>
          <a:lstStyle/>
          <a:p>
            <a:pPr lvl="0" algn="ctr"/>
            <a:r>
              <a:rPr lang="en-IE" sz="3600" b="1" dirty="0">
                <a:latin typeface="Script MT Bold" pitchFamily="66" charset="0"/>
              </a:rPr>
              <a:t>What to put into a Paragraph</a:t>
            </a:r>
          </a:p>
        </p:txBody>
      </p:sp>
      <p:sp>
        <p:nvSpPr>
          <p:cNvPr id="4" name="Down Arrow 3"/>
          <p:cNvSpPr/>
          <p:nvPr/>
        </p:nvSpPr>
        <p:spPr>
          <a:xfrm>
            <a:off x="7300013" y="2266464"/>
            <a:ext cx="486181" cy="1080120"/>
          </a:xfrm>
          <a:prstGeom prst="downArrow">
            <a:avLst/>
          </a:prstGeom>
          <a:solidFill>
            <a:schemeClr val="tx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Down Arrow 8"/>
          <p:cNvSpPr/>
          <p:nvPr/>
        </p:nvSpPr>
        <p:spPr>
          <a:xfrm>
            <a:off x="7437923" y="4221088"/>
            <a:ext cx="486181" cy="1080120"/>
          </a:xfrm>
          <a:prstGeom prst="downArrow">
            <a:avLst/>
          </a:prstGeom>
          <a:solidFill>
            <a:schemeClr val="tx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145885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9397"/>
                                        </p:tgtEl>
                                        <p:attrNameLst>
                                          <p:attrName>style.visibility</p:attrName>
                                        </p:attrNameLst>
                                      </p:cBhvr>
                                      <p:to>
                                        <p:strVal val="visible"/>
                                      </p:to>
                                    </p:set>
                                    <p:animEffect transition="in" filter="fade">
                                      <p:cBhvr>
                                        <p:cTn id="39" dur="500"/>
                                        <p:tgtEl>
                                          <p:spTgt spid="5939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9399"/>
                                        </p:tgtEl>
                                        <p:attrNameLst>
                                          <p:attrName>style.visibility</p:attrName>
                                        </p:attrNameLst>
                                      </p:cBhvr>
                                      <p:to>
                                        <p:strVal val="visible"/>
                                      </p:to>
                                    </p:set>
                                    <p:animEffect transition="in" filter="fade">
                                      <p:cBhvr>
                                        <p:cTn id="49" dur="500"/>
                                        <p:tgtEl>
                                          <p:spTgt spid="5939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9400"/>
                                        </p:tgtEl>
                                        <p:attrNameLst>
                                          <p:attrName>style.visibility</p:attrName>
                                        </p:attrNameLst>
                                      </p:cBhvr>
                                      <p:to>
                                        <p:strVal val="visible"/>
                                      </p:to>
                                    </p:set>
                                    <p:animEffect transition="in" filter="fade">
                                      <p:cBhvr>
                                        <p:cTn id="59" dur="500"/>
                                        <p:tgtEl>
                                          <p:spTgt spid="59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9397" grpId="0" animBg="1"/>
      <p:bldP spid="59399" grpId="0" animBg="1"/>
      <p:bldP spid="59400" grpId="0" animBg="1"/>
      <p:bldP spid="4"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Box 2"/>
          <p:cNvSpPr txBox="1">
            <a:spLocks noChangeArrowheads="1"/>
          </p:cNvSpPr>
          <p:nvPr/>
        </p:nvSpPr>
        <p:spPr bwMode="auto">
          <a:xfrm>
            <a:off x="41940" y="929804"/>
            <a:ext cx="7057360" cy="5755423"/>
          </a:xfrm>
          <a:prstGeom prst="rect">
            <a:avLst/>
          </a:prstGeom>
          <a:solidFill>
            <a:schemeClr val="tx1"/>
          </a:solidFill>
          <a:ln w="57150">
            <a:solidFill>
              <a:schemeClr val="bg2"/>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just"/>
            <a:r>
              <a:rPr lang="en-GB" sz="1600" b="1" dirty="0">
                <a:solidFill>
                  <a:schemeClr val="accent2">
                    <a:lumMod val="50000"/>
                  </a:schemeClr>
                </a:solidFill>
              </a:rPr>
              <a:t>Before examining the nature of Unionist opposition to Home Rule, one must first appreciate the reasons for that opposition. These are complex and multi-sided, but there are three main branches: economic, religious and political.</a:t>
            </a:r>
            <a:r>
              <a:rPr lang="en-GB" sz="1600" dirty="0">
                <a:solidFill>
                  <a:srgbClr val="000000"/>
                </a:solidFill>
              </a:rPr>
              <a:t> </a:t>
            </a:r>
            <a:r>
              <a:rPr lang="en-GB" sz="1600" dirty="0">
                <a:solidFill>
                  <a:srgbClr val="008000"/>
                </a:solidFill>
              </a:rPr>
              <a:t>From an economic point of view, Ulster was only part of Ireland that had shared in England’s Industrial Revolution and two industries in particular - linen and shipbuilding - were dependent on the union with Britain. The availability of British capital investment provided a favourable environment for industrial expansion and Free Trade gave Ulster unlimited access to the British market and enabled the importation of raw materials and the export of manufactured goods at competitive prices. The Ulster Unionists feared protective tariffs under a Home Rule system and separation from Britain. Furthermore, Northern Unionists were, for the most, Protestant whereas Nationalists tended to be Catholic. Tensions between the two communities became marked during the 19</a:t>
            </a:r>
            <a:r>
              <a:rPr lang="en-GB" sz="1600" baseline="30000" dirty="0">
                <a:solidFill>
                  <a:srgbClr val="008000"/>
                </a:solidFill>
              </a:rPr>
              <a:t>th</a:t>
            </a:r>
            <a:r>
              <a:rPr lang="en-GB" sz="1600" dirty="0">
                <a:solidFill>
                  <a:srgbClr val="008000"/>
                </a:solidFill>
              </a:rPr>
              <a:t> century particularly after the Disestablishment Act (1869) put the Catholic Church on equal footing with the Protestant and state funding was removed. Unionists feared that </a:t>
            </a:r>
            <a:r>
              <a:rPr lang="en-GB" sz="1600" i="1" dirty="0">
                <a:solidFill>
                  <a:srgbClr val="008000"/>
                </a:solidFill>
              </a:rPr>
              <a:t>Home Rule meant Rome Rule</a:t>
            </a:r>
            <a:r>
              <a:rPr lang="en-GB" sz="1600" dirty="0">
                <a:solidFill>
                  <a:srgbClr val="008000"/>
                </a:solidFill>
              </a:rPr>
              <a:t>. In terms of politics, Unionists liked belonging to a vast and powerful empire, and did not want to trade this for self-government and the limits that would entail. They also distrusted Gladstone and his programme to ‘pacify Ireland’ and saw the Disestablishment Act, the Land Acts, the widening of the franchise and the Home Rule Bills as a sell out.</a:t>
            </a:r>
            <a:r>
              <a:rPr lang="en-GB" sz="1600" dirty="0">
                <a:solidFill>
                  <a:srgbClr val="000000"/>
                </a:solidFill>
              </a:rPr>
              <a:t>  </a:t>
            </a:r>
            <a:r>
              <a:rPr lang="en-GB" sz="1600" b="1" dirty="0">
                <a:solidFill>
                  <a:schemeClr val="accent4">
                    <a:lumMod val="50000"/>
                  </a:schemeClr>
                </a:solidFill>
              </a:rPr>
              <a:t>It is </a:t>
            </a:r>
            <a:r>
              <a:rPr lang="en-GB" sz="1600" b="1" dirty="0" smtClean="0">
                <a:solidFill>
                  <a:schemeClr val="accent4">
                    <a:lumMod val="50000"/>
                  </a:schemeClr>
                </a:solidFill>
              </a:rPr>
              <a:t>no </a:t>
            </a:r>
            <a:r>
              <a:rPr lang="en-GB" sz="1600" b="1" dirty="0">
                <a:solidFill>
                  <a:schemeClr val="accent4">
                    <a:lumMod val="50000"/>
                  </a:schemeClr>
                </a:solidFill>
              </a:rPr>
              <a:t>surprise that Unionist resistance intensified with the introduction of each Home Rule Bill </a:t>
            </a:r>
            <a:endParaRPr lang="en-IE" sz="1600" b="1" baseline="30000" dirty="0">
              <a:solidFill>
                <a:schemeClr val="accent4">
                  <a:lumMod val="50000"/>
                </a:schemeClr>
              </a:solidFill>
            </a:endParaRPr>
          </a:p>
        </p:txBody>
      </p:sp>
      <p:sp>
        <p:nvSpPr>
          <p:cNvPr id="61444" name="TextBox 3"/>
          <p:cNvSpPr txBox="1">
            <a:spLocks noChangeArrowheads="1"/>
          </p:cNvSpPr>
          <p:nvPr/>
        </p:nvSpPr>
        <p:spPr bwMode="auto">
          <a:xfrm>
            <a:off x="7099300" y="764704"/>
            <a:ext cx="2029262" cy="2031325"/>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marL="457200" indent="-457200" algn="ctr" eaLnBrk="1" hangingPunct="1">
              <a:buAutoNum type="arabicPeriod"/>
            </a:pPr>
            <a:r>
              <a:rPr lang="en-IE" sz="1800" b="1" dirty="0" smtClean="0">
                <a:solidFill>
                  <a:schemeClr val="bg1"/>
                </a:solidFill>
              </a:rPr>
              <a:t>Statement sentence</a:t>
            </a:r>
          </a:p>
          <a:p>
            <a:pPr algn="ctr" eaLnBrk="1" hangingPunct="1"/>
            <a:r>
              <a:rPr lang="en-IE" sz="1800" dirty="0" smtClean="0">
                <a:solidFill>
                  <a:schemeClr val="bg1"/>
                </a:solidFill>
              </a:rPr>
              <a:t>Main point of </a:t>
            </a:r>
            <a:r>
              <a:rPr lang="en-IE" sz="1800" dirty="0">
                <a:solidFill>
                  <a:schemeClr val="bg1"/>
                </a:solidFill>
              </a:rPr>
              <a:t>the </a:t>
            </a:r>
            <a:r>
              <a:rPr lang="en-IE" sz="1800" dirty="0" smtClean="0">
                <a:solidFill>
                  <a:schemeClr val="bg1"/>
                </a:solidFill>
              </a:rPr>
              <a:t>paragraph &amp; Linked to the question </a:t>
            </a:r>
            <a:endParaRPr lang="en-IE" sz="1800" dirty="0">
              <a:solidFill>
                <a:schemeClr val="bg1"/>
              </a:solidFill>
            </a:endParaRPr>
          </a:p>
          <a:p>
            <a:pPr algn="ctr" eaLnBrk="1" hangingPunct="1"/>
            <a:endParaRPr lang="en-IE" sz="1800" dirty="0">
              <a:solidFill>
                <a:schemeClr val="bg1"/>
              </a:solidFill>
            </a:endParaRPr>
          </a:p>
        </p:txBody>
      </p:sp>
      <p:sp>
        <p:nvSpPr>
          <p:cNvPr id="61446" name="TextBox 5"/>
          <p:cNvSpPr txBox="1">
            <a:spLocks noChangeArrowheads="1"/>
          </p:cNvSpPr>
          <p:nvPr/>
        </p:nvSpPr>
        <p:spPr bwMode="auto">
          <a:xfrm>
            <a:off x="7099300" y="3106414"/>
            <a:ext cx="1928424" cy="1477328"/>
          </a:xfrm>
          <a:prstGeom prst="rect">
            <a:avLst/>
          </a:prstGeom>
          <a:ln/>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1800" dirty="0">
                <a:solidFill>
                  <a:schemeClr val="bg1"/>
                </a:solidFill>
              </a:rPr>
              <a:t>2. </a:t>
            </a:r>
            <a:r>
              <a:rPr lang="en-IE" sz="1800" b="1" dirty="0" smtClean="0">
                <a:solidFill>
                  <a:schemeClr val="bg1"/>
                </a:solidFill>
              </a:rPr>
              <a:t>Content </a:t>
            </a:r>
            <a:r>
              <a:rPr lang="en-IE" sz="1800" dirty="0" smtClean="0">
                <a:solidFill>
                  <a:schemeClr val="bg1"/>
                </a:solidFill>
              </a:rPr>
              <a:t>– developing the main theme – with historical content </a:t>
            </a:r>
            <a:endParaRPr lang="en-IE" sz="1800" dirty="0">
              <a:solidFill>
                <a:schemeClr val="bg1"/>
              </a:solidFill>
            </a:endParaRPr>
          </a:p>
        </p:txBody>
      </p:sp>
      <p:sp>
        <p:nvSpPr>
          <p:cNvPr id="61447" name="TextBox 6"/>
          <p:cNvSpPr txBox="1">
            <a:spLocks noChangeArrowheads="1"/>
          </p:cNvSpPr>
          <p:nvPr/>
        </p:nvSpPr>
        <p:spPr bwMode="auto">
          <a:xfrm>
            <a:off x="7099300" y="5042799"/>
            <a:ext cx="1964548" cy="1477328"/>
          </a:xfrm>
          <a:prstGeom prst="rect">
            <a:avLst/>
          </a:prstGeom>
          <a:solidFill>
            <a:schemeClr val="accent4">
              <a:lumMod val="50000"/>
            </a:schemeClr>
          </a:solidFill>
          <a:ln/>
        </p:spPr>
        <p:style>
          <a:lnRef idx="3">
            <a:schemeClr val="lt1"/>
          </a:lnRef>
          <a:fillRef idx="1">
            <a:schemeClr val="accent5"/>
          </a:fillRef>
          <a:effectRef idx="1">
            <a:schemeClr val="accent5"/>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1800" dirty="0"/>
              <a:t>3. </a:t>
            </a:r>
            <a:r>
              <a:rPr lang="en-IE" sz="1800" b="1" dirty="0"/>
              <a:t>Concluding </a:t>
            </a:r>
            <a:r>
              <a:rPr lang="en-IE" sz="1800" b="1" dirty="0" smtClean="0"/>
              <a:t>sentence</a:t>
            </a:r>
          </a:p>
          <a:p>
            <a:pPr algn="ctr" eaLnBrk="1" hangingPunct="1"/>
            <a:r>
              <a:rPr lang="en-IE" sz="1800" dirty="0" smtClean="0"/>
              <a:t>Connect </a:t>
            </a:r>
            <a:r>
              <a:rPr lang="en-IE" sz="1800" dirty="0"/>
              <a:t>paragraph to essay </a:t>
            </a:r>
            <a:r>
              <a:rPr lang="en-IE" sz="1800" dirty="0" smtClean="0"/>
              <a:t>title</a:t>
            </a:r>
            <a:endParaRPr lang="en-IE" sz="1800" dirty="0"/>
          </a:p>
        </p:txBody>
      </p:sp>
      <p:sp>
        <p:nvSpPr>
          <p:cNvPr id="61449" name="TextBox 2"/>
          <p:cNvSpPr txBox="1">
            <a:spLocks noChangeArrowheads="1"/>
          </p:cNvSpPr>
          <p:nvPr/>
        </p:nvSpPr>
        <p:spPr bwMode="auto">
          <a:xfrm>
            <a:off x="250394" y="72852"/>
            <a:ext cx="8004317" cy="707886"/>
          </a:xfrm>
          <a:prstGeom prst="rect">
            <a:avLst/>
          </a:prstGeom>
          <a:ln/>
        </p:spPr>
        <p:style>
          <a:lnRef idx="3">
            <a:schemeClr val="lt1"/>
          </a:lnRef>
          <a:fillRef idx="1">
            <a:schemeClr val="dk1"/>
          </a:fillRef>
          <a:effectRef idx="1">
            <a:schemeClr val="dk1"/>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000" b="1" dirty="0"/>
              <a:t>EXAMPLE - 1</a:t>
            </a:r>
            <a:r>
              <a:rPr lang="en-IE" sz="2000" dirty="0"/>
              <a:t>. </a:t>
            </a:r>
            <a:r>
              <a:rPr lang="en-IE" sz="2000" dirty="0" smtClean="0"/>
              <a:t>Reasons for Unionist opposition to Irish Legislative Independence </a:t>
            </a:r>
            <a:endParaRPr lang="en-IE" sz="2000" dirty="0"/>
          </a:p>
        </p:txBody>
      </p:sp>
    </p:spTree>
    <p:extLst>
      <p:ext uri="{BB962C8B-B14F-4D97-AF65-F5344CB8AC3E}">
        <p14:creationId xmlns:p14="http://schemas.microsoft.com/office/powerpoint/2010/main" val="52457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fade">
                                      <p:cBhvr>
                                        <p:cTn id="7" dur="500"/>
                                        <p:tgtEl>
                                          <p:spTgt spid="614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Effect transition="in" filter="fade">
                                      <p:cBhvr>
                                        <p:cTn id="12" dur="500"/>
                                        <p:tgtEl>
                                          <p:spTgt spid="614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47"/>
                                        </p:tgtEl>
                                        <p:attrNameLst>
                                          <p:attrName>style.visibility</p:attrName>
                                        </p:attrNameLst>
                                      </p:cBhvr>
                                      <p:to>
                                        <p:strVal val="visible"/>
                                      </p:to>
                                    </p:set>
                                    <p:animEffect transition="in" filter="fade">
                                      <p:cBhvr>
                                        <p:cTn id="17" dur="500"/>
                                        <p:tgtEl>
                                          <p:spTgt spid="61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animBg="1"/>
      <p:bldP spid="61446" grpId="0" animBg="1"/>
      <p:bldP spid="614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Box 1"/>
          <p:cNvSpPr txBox="1">
            <a:spLocks noChangeArrowheads="1"/>
          </p:cNvSpPr>
          <p:nvPr/>
        </p:nvSpPr>
        <p:spPr bwMode="auto">
          <a:xfrm>
            <a:off x="785814" y="332657"/>
            <a:ext cx="67865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3600" dirty="0">
                <a:latin typeface="Script MT Bold" pitchFamily="66" charset="0"/>
              </a:rPr>
              <a:t>Use of </a:t>
            </a:r>
            <a:r>
              <a:rPr lang="en-IE" sz="3600" dirty="0" smtClean="0">
                <a:latin typeface="Script MT Bold" pitchFamily="66" charset="0"/>
              </a:rPr>
              <a:t>linking </a:t>
            </a:r>
            <a:r>
              <a:rPr lang="en-IE" sz="3600" dirty="0">
                <a:latin typeface="Script MT Bold" pitchFamily="66" charset="0"/>
              </a:rPr>
              <a:t>words or phrases</a:t>
            </a:r>
          </a:p>
        </p:txBody>
      </p:sp>
      <p:sp>
        <p:nvSpPr>
          <p:cNvPr id="79875" name="TextBox 2"/>
          <p:cNvSpPr txBox="1">
            <a:spLocks noChangeArrowheads="1"/>
          </p:cNvSpPr>
          <p:nvPr/>
        </p:nvSpPr>
        <p:spPr bwMode="auto">
          <a:xfrm>
            <a:off x="628535" y="2704397"/>
            <a:ext cx="4500563" cy="3785652"/>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b="1" dirty="0"/>
              <a:t>Examples of connecting words or </a:t>
            </a:r>
            <a:r>
              <a:rPr lang="en-IE" b="1" dirty="0" smtClean="0"/>
              <a:t>phrases</a:t>
            </a:r>
          </a:p>
          <a:p>
            <a:pPr eaLnBrk="1" hangingPunct="1"/>
            <a:endParaRPr lang="en-IE" dirty="0"/>
          </a:p>
          <a:p>
            <a:pPr eaLnBrk="1" hangingPunct="1"/>
            <a:r>
              <a:rPr lang="en-IE" dirty="0"/>
              <a:t>But, And, Also, Although, Next, </a:t>
            </a:r>
          </a:p>
          <a:p>
            <a:pPr eaLnBrk="1" hangingPunct="1"/>
            <a:r>
              <a:rPr lang="en-IE" dirty="0"/>
              <a:t>Yet, As a result, However, </a:t>
            </a:r>
          </a:p>
          <a:p>
            <a:pPr eaLnBrk="1" hangingPunct="1"/>
            <a:r>
              <a:rPr lang="en-IE" dirty="0"/>
              <a:t>Likewise, Similarly, In contrast, </a:t>
            </a:r>
          </a:p>
          <a:p>
            <a:pPr eaLnBrk="1" hangingPunct="1"/>
            <a:r>
              <a:rPr lang="en-IE" dirty="0"/>
              <a:t>Therefore, For example, It follows, </a:t>
            </a:r>
          </a:p>
          <a:p>
            <a:pPr eaLnBrk="1" hangingPunct="1"/>
            <a:r>
              <a:rPr lang="en-IE" dirty="0"/>
              <a:t>Instead, Later, Finally</a:t>
            </a:r>
          </a:p>
          <a:p>
            <a:pPr eaLnBrk="1" hangingPunct="1"/>
            <a:endParaRPr lang="en-IE" dirty="0"/>
          </a:p>
        </p:txBody>
      </p:sp>
      <p:sp>
        <p:nvSpPr>
          <p:cNvPr id="79876" name="TextBox 3"/>
          <p:cNvSpPr txBox="1">
            <a:spLocks noChangeArrowheads="1"/>
          </p:cNvSpPr>
          <p:nvPr/>
        </p:nvSpPr>
        <p:spPr bwMode="auto">
          <a:xfrm>
            <a:off x="785813" y="1146396"/>
            <a:ext cx="7837692" cy="120032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dirty="0" smtClean="0"/>
              <a:t>Use </a:t>
            </a:r>
            <a:r>
              <a:rPr lang="en-IE" dirty="0"/>
              <a:t>connecting words and phrases to allow the essay to </a:t>
            </a:r>
            <a:r>
              <a:rPr lang="en-IE" u="sng" dirty="0"/>
              <a:t>flow</a:t>
            </a:r>
            <a:r>
              <a:rPr lang="en-IE" dirty="0"/>
              <a:t> by </a:t>
            </a:r>
            <a:r>
              <a:rPr lang="en-IE" u="sng" dirty="0"/>
              <a:t>linking</a:t>
            </a:r>
            <a:r>
              <a:rPr lang="en-IE" dirty="0"/>
              <a:t> information within paragraphs and between paragraphs</a:t>
            </a:r>
          </a:p>
        </p:txBody>
      </p:sp>
      <p:pic>
        <p:nvPicPr>
          <p:cNvPr id="1026" name="Picture 2" descr="https://encrypted-tbn3.google.com/images?q=tbn:ANd9GcQeewhLhJvCj5-kIHwLZYfNBtrSLNMwH3P3zBh0rKD3bolfy3fuy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9098" y="2704398"/>
            <a:ext cx="3295224" cy="3288011"/>
          </a:xfrm>
          <a:prstGeom prst="rect">
            <a:avLst/>
          </a:prstGeom>
          <a:noFill/>
          <a:ln w="57150">
            <a:solidFill>
              <a:schemeClr val="accent3">
                <a:lumMod val="40000"/>
                <a:lumOff val="60000"/>
              </a:schemeClr>
            </a:solidFill>
          </a:ln>
          <a:scene3d>
            <a:camera prst="isometricBottomDown"/>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22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500" fill="hold"/>
                                        <p:tgtEl>
                                          <p:spTgt spid="79875"/>
                                        </p:tgtEl>
                                        <p:attrNameLst>
                                          <p:attrName>ppt_x</p:attrName>
                                        </p:attrNameLst>
                                      </p:cBhvr>
                                      <p:tavLst>
                                        <p:tav tm="0">
                                          <p:val>
                                            <p:strVal val="#ppt_x"/>
                                          </p:val>
                                        </p:tav>
                                        <p:tav tm="100000">
                                          <p:val>
                                            <p:strVal val="#ppt_x"/>
                                          </p:val>
                                        </p:tav>
                                      </p:tavLst>
                                    </p:anim>
                                    <p:anim calcmode="lin" valueType="num">
                                      <p:cBhvr additive="base">
                                        <p:cTn id="8" dur="500" fill="hold"/>
                                        <p:tgtEl>
                                          <p:spTgt spid="79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2"/>
          <p:cNvSpPr txBox="1">
            <a:spLocks noChangeArrowheads="1"/>
          </p:cNvSpPr>
          <p:nvPr/>
        </p:nvSpPr>
        <p:spPr bwMode="auto">
          <a:xfrm>
            <a:off x="403743" y="2001051"/>
            <a:ext cx="8373110" cy="4514056"/>
          </a:xfrm>
          <a:prstGeom prst="rect">
            <a:avLst/>
          </a:prstGeom>
          <a:solidFill>
            <a:schemeClr val="tx1"/>
          </a:solidFill>
          <a:ln w="76200">
            <a:solidFill>
              <a:schemeClr val="accent5">
                <a:lumMod val="60000"/>
                <a:lumOff val="40000"/>
              </a:schemeClr>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just">
              <a:lnSpc>
                <a:spcPct val="120000"/>
              </a:lnSpc>
            </a:pPr>
            <a:r>
              <a:rPr lang="en-GB" sz="2000" dirty="0">
                <a:solidFill>
                  <a:schemeClr val="bg1"/>
                </a:solidFill>
              </a:rPr>
              <a:t>1886 also saw the formation of the Ulster Unionist party </a:t>
            </a:r>
            <a:r>
              <a:rPr lang="en-GB" sz="2000" dirty="0" smtClean="0">
                <a:solidFill>
                  <a:schemeClr val="bg1"/>
                </a:solidFill>
              </a:rPr>
              <a:t>in order to </a:t>
            </a:r>
            <a:r>
              <a:rPr lang="en-GB" sz="2000" dirty="0">
                <a:solidFill>
                  <a:schemeClr val="bg1"/>
                </a:solidFill>
              </a:rPr>
              <a:t>influence events against Home Rule on a constitutional level. The party comprised eighteen Unionist MPS (16 from Ulster and 2 from the South, representing Trinity College Dublin) and was led by E. J. </a:t>
            </a:r>
            <a:r>
              <a:rPr lang="en-GB" sz="2000" dirty="0" err="1">
                <a:solidFill>
                  <a:schemeClr val="bg1"/>
                </a:solidFill>
              </a:rPr>
              <a:t>Saunderson</a:t>
            </a:r>
            <a:r>
              <a:rPr lang="en-GB" sz="2000" dirty="0">
                <a:solidFill>
                  <a:schemeClr val="bg1"/>
                </a:solidFill>
              </a:rPr>
              <a:t>. The formation of the Unionist-Conservative alliance in 1886, further galvanised unionist resistance to Home Rule. If this alliance was valuable to the Unionists, it was also valuable to the Conservatives. ‘Playing the Orange Card’ enabled the Conservatives to win the general election, which followed the defeat of Gladstone’s first Home Rule Bill in 1886. Thereafter, the Conservatives remained in power for most the period 1886-1906, but the machinery of opposition, created by the threat of the Home Rule Bill, continued after the crisis had passed. </a:t>
            </a:r>
          </a:p>
        </p:txBody>
      </p:sp>
      <p:sp>
        <p:nvSpPr>
          <p:cNvPr id="71685" name="TextBox 9"/>
          <p:cNvSpPr txBox="1">
            <a:spLocks noChangeArrowheads="1"/>
          </p:cNvSpPr>
          <p:nvPr/>
        </p:nvSpPr>
        <p:spPr bwMode="auto">
          <a:xfrm>
            <a:off x="333877" y="214447"/>
            <a:ext cx="8442976" cy="461665"/>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b="1" dirty="0" smtClean="0"/>
              <a:t>Can you find the three parts in paragraph 3?</a:t>
            </a:r>
            <a:endParaRPr lang="en-IE" dirty="0"/>
          </a:p>
        </p:txBody>
      </p:sp>
    </p:spTree>
    <p:extLst>
      <p:ext uri="{BB962C8B-B14F-4D97-AF65-F5344CB8AC3E}">
        <p14:creationId xmlns:p14="http://schemas.microsoft.com/office/powerpoint/2010/main" val="10914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oogle.com/images?q=tbn:ANd9GcRm9tXAYojAK_Ybg_p54iV4hwfLSp5AsgvIEIt5SriiWjKXnGj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7861" y="175874"/>
            <a:ext cx="2863064" cy="4176464"/>
          </a:xfrm>
          <a:prstGeom prst="rect">
            <a:avLst/>
          </a:prstGeom>
          <a:ln w="57150" cap="sq">
            <a:solidFill>
              <a:srgbClr val="FFC000"/>
            </a:solidFill>
            <a:prstDash val="solid"/>
            <a:miter lim="800000"/>
          </a:ln>
          <a:effectLst>
            <a:glow rad="228600">
              <a:schemeClr val="accent5">
                <a:satMod val="175000"/>
                <a:alpha val="40000"/>
              </a:schemeClr>
            </a:glow>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6866" name="TextBox 1"/>
          <p:cNvSpPr txBox="1">
            <a:spLocks noChangeArrowheads="1"/>
          </p:cNvSpPr>
          <p:nvPr/>
        </p:nvSpPr>
        <p:spPr bwMode="auto">
          <a:xfrm>
            <a:off x="928689" y="285752"/>
            <a:ext cx="50006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IE" sz="3600" dirty="0">
                <a:latin typeface="Script MT Bold" pitchFamily="66" charset="0"/>
              </a:rPr>
              <a:t>What to put in a Conclusion</a:t>
            </a:r>
          </a:p>
        </p:txBody>
      </p:sp>
      <p:sp>
        <p:nvSpPr>
          <p:cNvPr id="36867" name="TextBox 2"/>
          <p:cNvSpPr txBox="1">
            <a:spLocks noChangeArrowheads="1"/>
          </p:cNvSpPr>
          <p:nvPr/>
        </p:nvSpPr>
        <p:spPr bwMode="auto">
          <a:xfrm>
            <a:off x="6500813" y="2564905"/>
            <a:ext cx="2143125" cy="1015663"/>
          </a:xfrm>
          <a:prstGeom prst="rect">
            <a:avLst/>
          </a:prstGeom>
          <a:ln>
            <a:headEnd/>
            <a:tailEnd/>
          </a:ln>
        </p:spPr>
        <p:style>
          <a:lnRef idx="3">
            <a:schemeClr val="lt1"/>
          </a:lnRef>
          <a:fillRef idx="1">
            <a:schemeClr val="dk1"/>
          </a:fillRef>
          <a:effectRef idx="1">
            <a:schemeClr val="dk1"/>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IE" sz="2000" b="1" dirty="0"/>
              <a:t>Do Not </a:t>
            </a:r>
          </a:p>
          <a:p>
            <a:pPr algn="ctr" eaLnBrk="1" hangingPunct="1"/>
            <a:r>
              <a:rPr lang="en-IE" sz="2000" b="1" dirty="0"/>
              <a:t>Repeat </a:t>
            </a:r>
          </a:p>
          <a:p>
            <a:pPr algn="ctr" eaLnBrk="1" hangingPunct="1"/>
            <a:r>
              <a:rPr lang="en-IE" sz="2000" b="1" dirty="0"/>
              <a:t>Information!</a:t>
            </a:r>
          </a:p>
        </p:txBody>
      </p:sp>
      <p:sp>
        <p:nvSpPr>
          <p:cNvPr id="36868" name="TextBox 3"/>
          <p:cNvSpPr txBox="1">
            <a:spLocks noChangeArrowheads="1"/>
          </p:cNvSpPr>
          <p:nvPr/>
        </p:nvSpPr>
        <p:spPr bwMode="auto">
          <a:xfrm>
            <a:off x="358435" y="1844824"/>
            <a:ext cx="5429250" cy="381643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eaLnBrk="1" hangingPunct="1">
              <a:buFont typeface="Wingdings" pitchFamily="2" charset="2"/>
              <a:buChar char="ü"/>
            </a:pPr>
            <a:r>
              <a:rPr lang="en-IE" sz="2800" dirty="0"/>
              <a:t>Draw together the main points</a:t>
            </a:r>
          </a:p>
          <a:p>
            <a:pPr marL="457200" indent="-457200" eaLnBrk="1" hangingPunct="1">
              <a:buFont typeface="Wingdings" pitchFamily="2" charset="2"/>
              <a:buChar char="ü"/>
            </a:pPr>
            <a:endParaRPr lang="en-IE" sz="2800" dirty="0"/>
          </a:p>
          <a:p>
            <a:pPr marL="457200" indent="-457200" eaLnBrk="1" hangingPunct="1">
              <a:buFont typeface="Wingdings" pitchFamily="2" charset="2"/>
              <a:buChar char="ü"/>
            </a:pPr>
            <a:r>
              <a:rPr lang="en-IE" sz="2800" dirty="0"/>
              <a:t>Come to a final conclusion</a:t>
            </a:r>
          </a:p>
          <a:p>
            <a:pPr marL="457200" indent="-457200" eaLnBrk="1" hangingPunct="1">
              <a:buFont typeface="Wingdings" pitchFamily="2" charset="2"/>
              <a:buChar char="ü"/>
            </a:pPr>
            <a:endParaRPr lang="en-IE" sz="2800" dirty="0"/>
          </a:p>
          <a:p>
            <a:pPr marL="457200" indent="-457200" eaLnBrk="1" hangingPunct="1">
              <a:buFont typeface="Wingdings" pitchFamily="2" charset="2"/>
              <a:buChar char="ü"/>
            </a:pPr>
            <a:r>
              <a:rPr lang="en-IE" sz="2800" dirty="0"/>
              <a:t>Set the essay topic in a broader context, by briefly linking to other/later developments</a:t>
            </a:r>
          </a:p>
          <a:p>
            <a:pPr marL="285750" indent="-285750" eaLnBrk="1" hangingPunct="1">
              <a:buFont typeface="Wingdings" pitchFamily="2" charset="2"/>
              <a:buChar char="ü"/>
            </a:pPr>
            <a:endParaRPr lang="en-IE" dirty="0"/>
          </a:p>
        </p:txBody>
      </p:sp>
    </p:spTree>
    <p:extLst>
      <p:ext uri="{BB962C8B-B14F-4D97-AF65-F5344CB8AC3E}">
        <p14:creationId xmlns:p14="http://schemas.microsoft.com/office/powerpoint/2010/main" val="328048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p:cTn id="7" dur="1000" fill="hold"/>
                                        <p:tgtEl>
                                          <p:spTgt spid="36868"/>
                                        </p:tgtEl>
                                        <p:attrNameLst>
                                          <p:attrName>ppt_w</p:attrName>
                                        </p:attrNameLst>
                                      </p:cBhvr>
                                      <p:tavLst>
                                        <p:tav tm="0">
                                          <p:val>
                                            <p:fltVal val="0"/>
                                          </p:val>
                                        </p:tav>
                                        <p:tav tm="100000">
                                          <p:val>
                                            <p:strVal val="#ppt_w"/>
                                          </p:val>
                                        </p:tav>
                                      </p:tavLst>
                                    </p:anim>
                                    <p:anim calcmode="lin" valueType="num">
                                      <p:cBhvr>
                                        <p:cTn id="8" dur="1000" fill="hold"/>
                                        <p:tgtEl>
                                          <p:spTgt spid="36868"/>
                                        </p:tgtEl>
                                        <p:attrNameLst>
                                          <p:attrName>ppt_h</p:attrName>
                                        </p:attrNameLst>
                                      </p:cBhvr>
                                      <p:tavLst>
                                        <p:tav tm="0">
                                          <p:val>
                                            <p:fltVal val="0"/>
                                          </p:val>
                                        </p:tav>
                                        <p:tav tm="100000">
                                          <p:val>
                                            <p:strVal val="#ppt_h"/>
                                          </p:val>
                                        </p:tav>
                                      </p:tavLst>
                                    </p:anim>
                                    <p:anim calcmode="lin" valueType="num">
                                      <p:cBhvr>
                                        <p:cTn id="9" dur="1000" fill="hold"/>
                                        <p:tgtEl>
                                          <p:spTgt spid="36868"/>
                                        </p:tgtEl>
                                        <p:attrNameLst>
                                          <p:attrName>style.rotation</p:attrName>
                                        </p:attrNameLst>
                                      </p:cBhvr>
                                      <p:tavLst>
                                        <p:tav tm="0">
                                          <p:val>
                                            <p:fltVal val="90"/>
                                          </p:val>
                                        </p:tav>
                                        <p:tav tm="100000">
                                          <p:val>
                                            <p:fltVal val="0"/>
                                          </p:val>
                                        </p:tav>
                                      </p:tavLst>
                                    </p:anim>
                                    <p:animEffect transition="in" filter="fade">
                                      <p:cBhvr>
                                        <p:cTn id="10" dur="1000"/>
                                        <p:tgtEl>
                                          <p:spTgt spid="3686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868">
                                            <p:txEl>
                                              <p:pRg st="0" end="0"/>
                                            </p:txEl>
                                          </p:spTgt>
                                        </p:tgtEl>
                                        <p:attrNameLst>
                                          <p:attrName>style.visibility</p:attrName>
                                        </p:attrNameLst>
                                      </p:cBhvr>
                                      <p:to>
                                        <p:strVal val="visible"/>
                                      </p:to>
                                    </p:set>
                                    <p:animEffect transition="in" filter="fade">
                                      <p:cBhvr>
                                        <p:cTn id="15" dur="500"/>
                                        <p:tgtEl>
                                          <p:spTgt spid="3686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6868">
                                            <p:txEl>
                                              <p:pRg st="2" end="2"/>
                                            </p:txEl>
                                          </p:spTgt>
                                        </p:tgtEl>
                                        <p:attrNameLst>
                                          <p:attrName>style.visibility</p:attrName>
                                        </p:attrNameLst>
                                      </p:cBhvr>
                                      <p:to>
                                        <p:strVal val="visible"/>
                                      </p:to>
                                    </p:set>
                                    <p:animEffect transition="in" filter="fade">
                                      <p:cBhvr>
                                        <p:cTn id="20" dur="500"/>
                                        <p:tgtEl>
                                          <p:spTgt spid="36868">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6868">
                                            <p:txEl>
                                              <p:pRg st="4" end="4"/>
                                            </p:txEl>
                                          </p:spTgt>
                                        </p:tgtEl>
                                        <p:attrNameLst>
                                          <p:attrName>style.visibility</p:attrName>
                                        </p:attrNameLst>
                                      </p:cBhvr>
                                      <p:to>
                                        <p:strVal val="visible"/>
                                      </p:to>
                                    </p:set>
                                    <p:animEffect transition="in" filter="fade">
                                      <p:cBhvr>
                                        <p:cTn id="25" dur="500"/>
                                        <p:tgtEl>
                                          <p:spTgt spid="368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Box 1"/>
          <p:cNvSpPr txBox="1">
            <a:spLocks noChangeArrowheads="1"/>
          </p:cNvSpPr>
          <p:nvPr/>
        </p:nvSpPr>
        <p:spPr bwMode="auto">
          <a:xfrm>
            <a:off x="412455" y="1"/>
            <a:ext cx="457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4800" dirty="0">
                <a:latin typeface="Script MT Bold" pitchFamily="66" charset="0"/>
              </a:rPr>
              <a:t>Conclusion</a:t>
            </a:r>
          </a:p>
        </p:txBody>
      </p:sp>
      <p:sp>
        <p:nvSpPr>
          <p:cNvPr id="81923" name="TextBox 3"/>
          <p:cNvSpPr txBox="1">
            <a:spLocks noChangeArrowheads="1"/>
          </p:cNvSpPr>
          <p:nvPr/>
        </p:nvSpPr>
        <p:spPr bwMode="auto">
          <a:xfrm>
            <a:off x="196374" y="830998"/>
            <a:ext cx="6750526" cy="5909311"/>
          </a:xfrm>
          <a:prstGeom prst="rect">
            <a:avLst/>
          </a:prstGeom>
          <a:solidFill>
            <a:schemeClr val="tx1"/>
          </a:solidFill>
          <a:ln w="57150">
            <a:solidFill>
              <a:schemeClr val="accent3">
                <a:lumMod val="60000"/>
                <a:lumOff val="40000"/>
              </a:schemeClr>
            </a:solidFill>
            <a:miter lim="800000"/>
            <a:headEnd/>
            <a:tailEnd/>
          </a:ln>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just" eaLnBrk="1" hangingPunct="1"/>
            <a:endParaRPr lang="en-IE" sz="1800" dirty="0" smtClean="0">
              <a:solidFill>
                <a:srgbClr val="000000"/>
              </a:solidFill>
            </a:endParaRPr>
          </a:p>
          <a:p>
            <a:pPr algn="just" eaLnBrk="1" hangingPunct="1"/>
            <a:r>
              <a:rPr lang="en-GB" sz="1800" b="1" dirty="0" smtClean="0">
                <a:solidFill>
                  <a:srgbClr val="800000"/>
                </a:solidFill>
              </a:rPr>
              <a:t>And so by 1914 Ireland was </a:t>
            </a:r>
            <a:r>
              <a:rPr lang="en-GB" sz="1800" b="1" dirty="0">
                <a:solidFill>
                  <a:srgbClr val="800000"/>
                </a:solidFill>
              </a:rPr>
              <a:t>clearly a divided country on the brink of civil war. </a:t>
            </a:r>
            <a:r>
              <a:rPr lang="en-GB" sz="1800" dirty="0">
                <a:solidFill>
                  <a:srgbClr val="008000"/>
                </a:solidFill>
              </a:rPr>
              <a:t>Just as the Irish Volunteer Force was determined to ensure the safe passage of Home Rule, the UVF was concentrating its energies on preventing it from becoming law. </a:t>
            </a:r>
            <a:r>
              <a:rPr lang="en-GB" sz="1800" dirty="0" smtClean="0">
                <a:solidFill>
                  <a:srgbClr val="008000"/>
                </a:solidFill>
              </a:rPr>
              <a:t>The strength of Unionist Opposition forced British </a:t>
            </a:r>
            <a:r>
              <a:rPr lang="en-GB" sz="1800" dirty="0">
                <a:solidFill>
                  <a:srgbClr val="008000"/>
                </a:solidFill>
              </a:rPr>
              <a:t>politicians </a:t>
            </a:r>
            <a:r>
              <a:rPr lang="en-GB" sz="1800" dirty="0" smtClean="0">
                <a:solidFill>
                  <a:srgbClr val="008000"/>
                </a:solidFill>
              </a:rPr>
              <a:t>to </a:t>
            </a:r>
            <a:r>
              <a:rPr lang="en-GB" sz="1800" dirty="0">
                <a:solidFill>
                  <a:srgbClr val="008000"/>
                </a:solidFill>
              </a:rPr>
              <a:t>consider the idea of special provision for Ulster when Home Rule became law. The difficultly law in determining what ‘special’ provision would be and in defining the border of Ulster. Meanwhile Redmond was determined not to agree to the exclusion of Ulster. The Buckingham Palace Conference called for in July 1914 by King George V </a:t>
            </a:r>
            <a:r>
              <a:rPr lang="en-GB" sz="1800" dirty="0" smtClean="0">
                <a:solidFill>
                  <a:srgbClr val="008000"/>
                </a:solidFill>
              </a:rPr>
              <a:t>failed </a:t>
            </a:r>
            <a:r>
              <a:rPr lang="en-GB" sz="1800" dirty="0">
                <a:solidFill>
                  <a:srgbClr val="008000"/>
                </a:solidFill>
              </a:rPr>
              <a:t>to reach a </a:t>
            </a:r>
            <a:r>
              <a:rPr lang="en-GB" sz="1800" dirty="0" smtClean="0">
                <a:solidFill>
                  <a:srgbClr val="008000"/>
                </a:solidFill>
              </a:rPr>
              <a:t>settlement to the Irish Question. </a:t>
            </a:r>
            <a:r>
              <a:rPr lang="en-GB" sz="1800" dirty="0">
                <a:solidFill>
                  <a:srgbClr val="008000"/>
                </a:solidFill>
              </a:rPr>
              <a:t>Its failure served to make the prospect of a civil war even more likely. This was only averted by the outbreak of the Great War in August 1914 when Unionists responded to the call to the Empire enthusiastically.  On 18 September 1914, Home Rule was given the Royal assent but it would not come into effect until the war ended and until it could be amended to take it account Ulster opposition. </a:t>
            </a:r>
            <a:r>
              <a:rPr lang="en-GB" sz="1800" b="1" dirty="0">
                <a:solidFill>
                  <a:schemeClr val="accent4">
                    <a:lumMod val="50000"/>
                  </a:schemeClr>
                </a:solidFill>
              </a:rPr>
              <a:t>Thus the question of Ulster opposition to Home Rule was not solved by 1914, it was merely postponed </a:t>
            </a:r>
            <a:endParaRPr lang="en-IE" sz="1800" b="1" dirty="0">
              <a:solidFill>
                <a:schemeClr val="accent4">
                  <a:lumMod val="50000"/>
                </a:schemeClr>
              </a:solidFill>
            </a:endParaRPr>
          </a:p>
        </p:txBody>
      </p:sp>
      <p:sp>
        <p:nvSpPr>
          <p:cNvPr id="81924" name="TextBox 4"/>
          <p:cNvSpPr txBox="1">
            <a:spLocks noChangeArrowheads="1"/>
          </p:cNvSpPr>
          <p:nvPr/>
        </p:nvSpPr>
        <p:spPr bwMode="auto">
          <a:xfrm>
            <a:off x="7150981" y="830998"/>
            <a:ext cx="1714500" cy="1107996"/>
          </a:xfrm>
          <a:prstGeom prst="rect">
            <a:avLst/>
          </a:prstGeom>
          <a:ln>
            <a:headEnd/>
            <a:tailEnd/>
          </a:ln>
          <a:extLst/>
        </p:spPr>
        <p:style>
          <a:lnRef idx="3">
            <a:schemeClr val="lt1"/>
          </a:lnRef>
          <a:fillRef idx="1">
            <a:schemeClr val="accent2"/>
          </a:fillRef>
          <a:effectRef idx="1">
            <a:schemeClr val="accent2"/>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b="1" u="sng" dirty="0" smtClean="0"/>
              <a:t>Statement </a:t>
            </a:r>
            <a:r>
              <a:rPr lang="en-IE" sz="2200" b="1" u="sng" dirty="0"/>
              <a:t>or link</a:t>
            </a:r>
            <a:r>
              <a:rPr lang="en-IE" sz="2200" b="1" dirty="0"/>
              <a:t> sentence</a:t>
            </a:r>
          </a:p>
        </p:txBody>
      </p:sp>
      <p:sp>
        <p:nvSpPr>
          <p:cNvPr id="81925" name="TextBox 5"/>
          <p:cNvSpPr txBox="1">
            <a:spLocks noChangeArrowheads="1"/>
          </p:cNvSpPr>
          <p:nvPr/>
        </p:nvSpPr>
        <p:spPr bwMode="auto">
          <a:xfrm>
            <a:off x="7293856" y="2539975"/>
            <a:ext cx="1571625" cy="769938"/>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b="1" u="sng" dirty="0"/>
              <a:t>No</a:t>
            </a:r>
            <a:r>
              <a:rPr lang="en-IE" sz="2200" b="1" dirty="0"/>
              <a:t> </a:t>
            </a:r>
          </a:p>
          <a:p>
            <a:pPr algn="ctr" eaLnBrk="1" hangingPunct="1"/>
            <a:r>
              <a:rPr lang="en-IE" sz="2200" b="1" dirty="0"/>
              <a:t>repetition</a:t>
            </a:r>
          </a:p>
        </p:txBody>
      </p:sp>
      <p:sp>
        <p:nvSpPr>
          <p:cNvPr id="81926" name="TextBox 6"/>
          <p:cNvSpPr txBox="1">
            <a:spLocks noChangeArrowheads="1"/>
          </p:cNvSpPr>
          <p:nvPr/>
        </p:nvSpPr>
        <p:spPr bwMode="auto">
          <a:xfrm>
            <a:off x="7150981" y="4213522"/>
            <a:ext cx="1857375" cy="769938"/>
          </a:xfrm>
          <a:prstGeom prst="rect">
            <a:avLst/>
          </a:prstGeom>
          <a:solidFill>
            <a:srgbClr val="3B1F8A"/>
          </a:solidFill>
          <a:ln>
            <a:headEnd/>
            <a:tailEnd/>
          </a:ln>
          <a:extLst/>
        </p:spPr>
        <p:style>
          <a:lnRef idx="3">
            <a:schemeClr val="lt1"/>
          </a:lnRef>
          <a:fillRef idx="1">
            <a:schemeClr val="accent5"/>
          </a:fillRef>
          <a:effectRef idx="1">
            <a:schemeClr val="accent5"/>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2200" b="1" u="sng" dirty="0"/>
              <a:t>Concluding sentence</a:t>
            </a:r>
            <a:endParaRPr lang="en-IE" sz="2200" b="1" dirty="0"/>
          </a:p>
        </p:txBody>
      </p:sp>
    </p:spTree>
    <p:extLst>
      <p:ext uri="{BB962C8B-B14F-4D97-AF65-F5344CB8AC3E}">
        <p14:creationId xmlns:p14="http://schemas.microsoft.com/office/powerpoint/2010/main" val="1555878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Effect transition="in" filter="circle(in)">
                                      <p:cBhvr>
                                        <p:cTn id="7" dur="2000"/>
                                        <p:tgtEl>
                                          <p:spTgt spid="819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fade">
                                      <p:cBhvr>
                                        <p:cTn id="12" dur="500"/>
                                        <p:tgtEl>
                                          <p:spTgt spid="819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fade">
                                      <p:cBhvr>
                                        <p:cTn id="17" dur="500"/>
                                        <p:tgtEl>
                                          <p:spTgt spid="819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6"/>
                                        </p:tgtEl>
                                        <p:attrNameLst>
                                          <p:attrName>style.visibility</p:attrName>
                                        </p:attrNameLst>
                                      </p:cBhvr>
                                      <p:to>
                                        <p:strVal val="visible"/>
                                      </p:to>
                                    </p:set>
                                    <p:animEffect transition="in" filter="fade">
                                      <p:cBhvr>
                                        <p:cTn id="22" dur="5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p:bldP spid="81924" grpId="0" animBg="1"/>
      <p:bldP spid="81925" grpId="0" animBg="1"/>
      <p:bldP spid="819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6575" y="404664"/>
            <a:ext cx="2686750" cy="1503040"/>
          </a:xfrm>
        </p:spPr>
        <p:txBody>
          <a:bodyPr/>
          <a:lstStyle/>
          <a:p>
            <a:r>
              <a:rPr lang="en-IE" dirty="0" smtClean="0"/>
              <a:t>Advice from past pupils…..</a:t>
            </a:r>
            <a:endParaRPr lang="en-IE" dirty="0"/>
          </a:p>
        </p:txBody>
      </p:sp>
      <p:pic>
        <p:nvPicPr>
          <p:cNvPr id="3074" name="Picture 2" descr="https://encrypted-tbn2.google.com/images?q=tbn:ANd9GcRueUGg2zB4Lju6Jg_FExKTocl53mDbulam-91Maj713V1MKDzK"/>
          <p:cNvPicPr>
            <a:picLocks noChangeAspect="1" noChangeArrowheads="1"/>
          </p:cNvPicPr>
          <p:nvPr/>
        </p:nvPicPr>
        <p:blipFill rotWithShape="1">
          <a:blip r:embed="rId2">
            <a:extLst>
              <a:ext uri="{28A0092B-C50C-407E-A947-70E740481C1C}">
                <a14:useLocalDpi xmlns:a14="http://schemas.microsoft.com/office/drawing/2010/main" val="0"/>
              </a:ext>
            </a:extLst>
          </a:blip>
          <a:srcRect l="46009" t="15742" r="6777" b="10364"/>
          <a:stretch/>
        </p:blipFill>
        <p:spPr bwMode="auto">
          <a:xfrm>
            <a:off x="738279" y="2060849"/>
            <a:ext cx="1458542" cy="35625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encrypted-tbn2.google.com/images?q=tbn:ANd9GcRueUGg2zB4Lju6Jg_FExKTocl53mDbulam-91Maj713V1MKDzK"/>
          <p:cNvPicPr>
            <a:picLocks noChangeAspect="1" noChangeArrowheads="1"/>
          </p:cNvPicPr>
          <p:nvPr/>
        </p:nvPicPr>
        <p:blipFill rotWithShape="1">
          <a:blip r:embed="rId2">
            <a:extLst>
              <a:ext uri="{28A0092B-C50C-407E-A947-70E740481C1C}">
                <a14:useLocalDpi xmlns:a14="http://schemas.microsoft.com/office/drawing/2010/main" val="0"/>
              </a:ext>
            </a:extLst>
          </a:blip>
          <a:srcRect l="46009" t="15742" r="6777" b="10364"/>
          <a:stretch/>
        </p:blipFill>
        <p:spPr bwMode="auto">
          <a:xfrm>
            <a:off x="1581880" y="2780929"/>
            <a:ext cx="1458542" cy="35625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s://encrypted-tbn2.google.com/images?q=tbn:ANd9GcRueUGg2zB4Lju6Jg_FExKTocl53mDbulam-91Maj713V1MKDzK"/>
          <p:cNvPicPr>
            <a:picLocks noChangeAspect="1" noChangeArrowheads="1"/>
          </p:cNvPicPr>
          <p:nvPr/>
        </p:nvPicPr>
        <p:blipFill rotWithShape="1">
          <a:blip r:embed="rId2">
            <a:extLst>
              <a:ext uri="{28A0092B-C50C-407E-A947-70E740481C1C}">
                <a14:useLocalDpi xmlns:a14="http://schemas.microsoft.com/office/drawing/2010/main" val="0"/>
              </a:ext>
            </a:extLst>
          </a:blip>
          <a:srcRect l="46009" t="15742" r="6777" b="10364"/>
          <a:stretch/>
        </p:blipFill>
        <p:spPr bwMode="auto">
          <a:xfrm>
            <a:off x="2451580" y="3295478"/>
            <a:ext cx="1458542" cy="356252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ular Callout 7"/>
          <p:cNvSpPr/>
          <p:nvPr/>
        </p:nvSpPr>
        <p:spPr>
          <a:xfrm>
            <a:off x="3383558" y="1628800"/>
            <a:ext cx="2323261" cy="1008112"/>
          </a:xfrm>
          <a:prstGeom prst="wedgeRectCallout">
            <a:avLst>
              <a:gd name="adj1" fmla="val -65546"/>
              <a:gd name="adj2" fmla="val 90605"/>
            </a:avLst>
          </a:prstGeom>
        </p:spPr>
        <p:style>
          <a:lnRef idx="3">
            <a:schemeClr val="lt1"/>
          </a:lnRef>
          <a:fillRef idx="1">
            <a:schemeClr val="accent5"/>
          </a:fillRef>
          <a:effectRef idx="1">
            <a:schemeClr val="accent5"/>
          </a:effectRef>
          <a:fontRef idx="minor">
            <a:schemeClr val="lt1"/>
          </a:fontRef>
        </p:style>
        <p:txBody>
          <a:bodyPr rtlCol="0" anchor="ctr"/>
          <a:lstStyle/>
          <a:p>
            <a:pPr lvl="0" algn="ctr"/>
            <a:r>
              <a:rPr lang="en-IE" dirty="0">
                <a:latin typeface="Algerian" pitchFamily="82" charset="0"/>
              </a:rPr>
              <a:t>Don't </a:t>
            </a:r>
            <a:r>
              <a:rPr lang="en-IE" dirty="0" smtClean="0">
                <a:latin typeface="Algerian" pitchFamily="82" charset="0"/>
              </a:rPr>
              <a:t>just list </a:t>
            </a:r>
            <a:r>
              <a:rPr lang="en-IE" dirty="0">
                <a:latin typeface="Algerian" pitchFamily="82" charset="0"/>
              </a:rPr>
              <a:t>facts. </a:t>
            </a:r>
            <a:r>
              <a:rPr lang="en-IE" dirty="0" smtClean="0">
                <a:latin typeface="Algerian" pitchFamily="82" charset="0"/>
              </a:rPr>
              <a:t>….. Argue </a:t>
            </a:r>
            <a:r>
              <a:rPr lang="en-IE" dirty="0">
                <a:latin typeface="Algerian" pitchFamily="82" charset="0"/>
              </a:rPr>
              <a:t>a point of view.</a:t>
            </a:r>
          </a:p>
        </p:txBody>
      </p:sp>
      <p:sp>
        <p:nvSpPr>
          <p:cNvPr id="12" name="Rectangular Callout 11"/>
          <p:cNvSpPr/>
          <p:nvPr/>
        </p:nvSpPr>
        <p:spPr>
          <a:xfrm>
            <a:off x="3535393" y="3780783"/>
            <a:ext cx="1836682" cy="1512168"/>
          </a:xfrm>
          <a:prstGeom prst="wedgeRectCallout">
            <a:avLst>
              <a:gd name="adj1" fmla="val -101492"/>
              <a:gd name="adj2" fmla="val -105282"/>
            </a:avLst>
          </a:prstGeom>
          <a:solidFill>
            <a:schemeClr val="accent3">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2000" dirty="0">
                <a:solidFill>
                  <a:schemeClr val="bg1"/>
                </a:solidFill>
                <a:latin typeface="Arial Narrow" pitchFamily="34" charset="0"/>
              </a:rPr>
              <a:t>Structure coherently and properly. Slowly build up your argument.</a:t>
            </a:r>
          </a:p>
          <a:p>
            <a:pPr algn="ctr"/>
            <a:endParaRPr lang="en-IE" dirty="0"/>
          </a:p>
        </p:txBody>
      </p:sp>
      <p:sp>
        <p:nvSpPr>
          <p:cNvPr id="15" name="Rectangular Callout 14"/>
          <p:cNvSpPr/>
          <p:nvPr/>
        </p:nvSpPr>
        <p:spPr>
          <a:xfrm>
            <a:off x="5752141" y="237961"/>
            <a:ext cx="1693491" cy="1512168"/>
          </a:xfrm>
          <a:prstGeom prst="wedgeRectCallout">
            <a:avLst>
              <a:gd name="adj1" fmla="val -65546"/>
              <a:gd name="adj2" fmla="val 90605"/>
            </a:avLst>
          </a:prstGeom>
        </p:spPr>
        <p:style>
          <a:lnRef idx="3">
            <a:schemeClr val="lt1"/>
          </a:lnRef>
          <a:fillRef idx="1">
            <a:schemeClr val="accent3"/>
          </a:fillRef>
          <a:effectRef idx="1">
            <a:schemeClr val="accent3"/>
          </a:effectRef>
          <a:fontRef idx="minor">
            <a:schemeClr val="lt1"/>
          </a:fontRef>
        </p:style>
        <p:txBody>
          <a:bodyPr rtlCol="0" anchor="ctr"/>
          <a:lstStyle/>
          <a:p>
            <a:pPr lvl="0" algn="ctr"/>
            <a:r>
              <a:rPr lang="en-IE" sz="2000" dirty="0">
                <a:latin typeface="Harlow Solid Italic" pitchFamily="82" charset="0"/>
              </a:rPr>
              <a:t>Contextualise, contextualise, contextualise.</a:t>
            </a:r>
          </a:p>
        </p:txBody>
      </p:sp>
      <p:sp>
        <p:nvSpPr>
          <p:cNvPr id="18" name="Rounded Rectangular Callout 17"/>
          <p:cNvSpPr/>
          <p:nvPr/>
        </p:nvSpPr>
        <p:spPr>
          <a:xfrm>
            <a:off x="7091611" y="529742"/>
            <a:ext cx="1998743" cy="1243075"/>
          </a:xfrm>
          <a:prstGeom prst="wedgeRoundRectCallout">
            <a:avLst>
              <a:gd name="adj1" fmla="val -94791"/>
              <a:gd name="adj2" fmla="val 121555"/>
              <a:gd name="adj3" fmla="val 16667"/>
            </a:avLst>
          </a:prstGeom>
          <a:solidFill>
            <a:srgbClr val="9933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t>Don't waste a page and a half on your introduction. </a:t>
            </a:r>
          </a:p>
        </p:txBody>
      </p:sp>
      <p:sp>
        <p:nvSpPr>
          <p:cNvPr id="13" name="Rectangular Callout 12"/>
          <p:cNvSpPr/>
          <p:nvPr/>
        </p:nvSpPr>
        <p:spPr>
          <a:xfrm>
            <a:off x="7043341" y="4536868"/>
            <a:ext cx="1939466" cy="1990713"/>
          </a:xfrm>
          <a:prstGeom prst="wedgeRectCallout">
            <a:avLst>
              <a:gd name="adj1" fmla="val -83480"/>
              <a:gd name="adj2" fmla="val -4525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IE" sz="3200" dirty="0">
                <a:latin typeface="CatholicSchoolGirls Intl BB" pitchFamily="2" charset="0"/>
                <a:ea typeface="CatholicSchoolGirls Intl BB" pitchFamily="2" charset="0"/>
              </a:rPr>
              <a:t>Assert nothing without </a:t>
            </a:r>
            <a:r>
              <a:rPr lang="en-IE" sz="3200" dirty="0" smtClean="0">
                <a:latin typeface="CatholicSchoolGirls Intl BB" pitchFamily="2" charset="0"/>
                <a:ea typeface="CatholicSchoolGirls Intl BB" pitchFamily="2" charset="0"/>
              </a:rPr>
              <a:t>evidence</a:t>
            </a:r>
            <a:r>
              <a:rPr lang="en-IE" sz="3200" dirty="0">
                <a:latin typeface="CatholicSchoolGirls Intl BB" pitchFamily="2" charset="0"/>
                <a:ea typeface="CatholicSchoolGirls Intl BB" pitchFamily="2" charset="0"/>
              </a:rPr>
              <a:t>!</a:t>
            </a:r>
          </a:p>
        </p:txBody>
      </p:sp>
      <p:sp>
        <p:nvSpPr>
          <p:cNvPr id="14" name="Rectangular Callout 13"/>
          <p:cNvSpPr/>
          <p:nvPr/>
        </p:nvSpPr>
        <p:spPr>
          <a:xfrm>
            <a:off x="4734060" y="2708920"/>
            <a:ext cx="2592963" cy="1145226"/>
          </a:xfrm>
          <a:prstGeom prst="wedgeRectCallout">
            <a:avLst>
              <a:gd name="adj1" fmla="val -65546"/>
              <a:gd name="adj2" fmla="val 90605"/>
            </a:avLst>
          </a:prstGeom>
          <a:ln w="38100">
            <a:solidFill>
              <a:schemeClr val="tx1"/>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IE" dirty="0">
                <a:latin typeface="BatangChe" pitchFamily="49" charset="-127"/>
                <a:ea typeface="BatangChe" pitchFamily="49" charset="-127"/>
              </a:rPr>
              <a:t>Think critically. Don't be afraid to expose bias or prejudice </a:t>
            </a:r>
          </a:p>
          <a:p>
            <a:pPr algn="ctr"/>
            <a:endParaRPr lang="en-IE" dirty="0"/>
          </a:p>
        </p:txBody>
      </p:sp>
      <p:sp>
        <p:nvSpPr>
          <p:cNvPr id="19" name="Rounded Rectangular Callout 18"/>
          <p:cNvSpPr/>
          <p:nvPr/>
        </p:nvSpPr>
        <p:spPr>
          <a:xfrm>
            <a:off x="4453734" y="4484880"/>
            <a:ext cx="2254507" cy="2276982"/>
          </a:xfrm>
          <a:prstGeom prst="wedgeRoundRectCallout">
            <a:avLst>
              <a:gd name="adj1" fmla="val -89401"/>
              <a:gd name="adj2" fmla="val -25170"/>
              <a:gd name="adj3" fmla="val 16667"/>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IE" dirty="0">
                <a:latin typeface="Lucida Handwriting" pitchFamily="66" charset="0"/>
              </a:rPr>
              <a:t>Most importantly, be confident. B</a:t>
            </a:r>
            <a:r>
              <a:rPr lang="en-IE" dirty="0" smtClean="0">
                <a:latin typeface="Lucida Handwriting" pitchFamily="66" charset="0"/>
              </a:rPr>
              <a:t>y </a:t>
            </a:r>
            <a:r>
              <a:rPr lang="en-IE" dirty="0">
                <a:latin typeface="Lucida Handwriting" pitchFamily="66" charset="0"/>
              </a:rPr>
              <a:t>the time </a:t>
            </a:r>
            <a:r>
              <a:rPr lang="en-IE" dirty="0" smtClean="0">
                <a:latin typeface="Lucida Handwriting" pitchFamily="66" charset="0"/>
              </a:rPr>
              <a:t>you sit the </a:t>
            </a:r>
            <a:r>
              <a:rPr lang="en-IE" dirty="0">
                <a:latin typeface="Lucida Handwriting" pitchFamily="66" charset="0"/>
              </a:rPr>
              <a:t>exam you'll have </a:t>
            </a:r>
            <a:r>
              <a:rPr lang="en-IE" dirty="0" smtClean="0">
                <a:latin typeface="Lucida Handwriting" pitchFamily="66" charset="0"/>
              </a:rPr>
              <a:t>written many history essays</a:t>
            </a:r>
            <a:endParaRPr lang="en-IE" dirty="0">
              <a:latin typeface="Lucida Handwriting" pitchFamily="66" charset="0"/>
            </a:endParaRPr>
          </a:p>
        </p:txBody>
      </p:sp>
      <p:sp>
        <p:nvSpPr>
          <p:cNvPr id="17" name="Rounded Rectangular Callout 16"/>
          <p:cNvSpPr/>
          <p:nvPr/>
        </p:nvSpPr>
        <p:spPr>
          <a:xfrm>
            <a:off x="6598887" y="1930325"/>
            <a:ext cx="2446247" cy="2444957"/>
          </a:xfrm>
          <a:prstGeom prst="wedgeRoundRectCallout">
            <a:avLst>
              <a:gd name="adj1" fmla="val -86090"/>
              <a:gd name="adj2" fmla="val 780"/>
              <a:gd name="adj3" fmla="val 16667"/>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IE" sz="2800" dirty="0">
                <a:latin typeface="Planet Benson 2" pitchFamily="2" charset="0"/>
              </a:rPr>
              <a:t>Enjoy it, it's an opportunity to show off!</a:t>
            </a:r>
          </a:p>
        </p:txBody>
      </p:sp>
    </p:spTree>
    <p:extLst>
      <p:ext uri="{BB962C8B-B14F-4D97-AF65-F5344CB8AC3E}">
        <p14:creationId xmlns:p14="http://schemas.microsoft.com/office/powerpoint/2010/main" val="270268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5" grpId="0" animBg="1"/>
      <p:bldP spid="18" grpId="0" animBg="1"/>
      <p:bldP spid="13" grpId="0" animBg="1"/>
      <p:bldP spid="14" grpId="0" animBg="1"/>
      <p:bldP spid="19"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Box 3"/>
          <p:cNvSpPr txBox="1">
            <a:spLocks noChangeArrowheads="1"/>
          </p:cNvSpPr>
          <p:nvPr/>
        </p:nvSpPr>
        <p:spPr bwMode="auto">
          <a:xfrm>
            <a:off x="304414" y="932017"/>
            <a:ext cx="8697231" cy="5632311"/>
          </a:xfrm>
          <a:prstGeom prst="rect">
            <a:avLst/>
          </a:prstGeom>
          <a:solidFill>
            <a:schemeClr val="accent2">
              <a:lumMod val="20000"/>
              <a:lumOff val="80000"/>
            </a:schemeClr>
          </a:solidFill>
          <a:ln>
            <a:headEnd/>
            <a:tailEnd/>
          </a:ln>
        </p:spPr>
        <p:style>
          <a:lnRef idx="3">
            <a:schemeClr val="lt1"/>
          </a:lnRef>
          <a:fillRef idx="1">
            <a:schemeClr val="accent3"/>
          </a:fillRef>
          <a:effectRef idx="1">
            <a:schemeClr val="accent3"/>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eaLnBrk="1" hangingPunct="1">
              <a:buFont typeface="Wingdings" charset="2"/>
              <a:buChar char="ü"/>
            </a:pPr>
            <a:r>
              <a:rPr lang="en-IE" sz="2000" dirty="0" smtClean="0">
                <a:solidFill>
                  <a:schemeClr val="bg1"/>
                </a:solidFill>
              </a:rPr>
              <a:t>Read </a:t>
            </a:r>
            <a:r>
              <a:rPr lang="en-IE" sz="2000" dirty="0">
                <a:solidFill>
                  <a:schemeClr val="bg1"/>
                </a:solidFill>
              </a:rPr>
              <a:t>the Question carefully – </a:t>
            </a:r>
            <a:r>
              <a:rPr lang="en-IE" sz="2000" dirty="0" smtClean="0">
                <a:solidFill>
                  <a:schemeClr val="bg1"/>
                </a:solidFill>
              </a:rPr>
              <a:t>Do I understand what </a:t>
            </a:r>
            <a:r>
              <a:rPr lang="en-IE" sz="2000" dirty="0">
                <a:solidFill>
                  <a:schemeClr val="bg1"/>
                </a:solidFill>
              </a:rPr>
              <a:t>is being asked</a:t>
            </a:r>
            <a:r>
              <a:rPr lang="en-IE" sz="2000" dirty="0" smtClean="0">
                <a:solidFill>
                  <a:schemeClr val="bg1"/>
                </a:solidFill>
              </a:rPr>
              <a:t>?</a:t>
            </a:r>
            <a:endParaRPr lang="en-IE" sz="2000" dirty="0">
              <a:solidFill>
                <a:schemeClr val="bg1"/>
              </a:solidFill>
            </a:endParaRPr>
          </a:p>
          <a:p>
            <a:pPr marL="342900" indent="-342900" eaLnBrk="1" hangingPunct="1">
              <a:buFont typeface="Wingdings" charset="2"/>
              <a:buChar char="ü"/>
            </a:pPr>
            <a:r>
              <a:rPr lang="en-US" sz="2000" dirty="0" smtClean="0">
                <a:solidFill>
                  <a:schemeClr val="bg1"/>
                </a:solidFill>
              </a:rPr>
              <a:t>Always </a:t>
            </a:r>
            <a:r>
              <a:rPr lang="en-US" sz="2000" b="1" u="sng" dirty="0" smtClean="0">
                <a:solidFill>
                  <a:schemeClr val="bg1"/>
                </a:solidFill>
              </a:rPr>
              <a:t>PLAN</a:t>
            </a:r>
            <a:r>
              <a:rPr lang="en-US" sz="2000" dirty="0" smtClean="0">
                <a:solidFill>
                  <a:schemeClr val="bg1"/>
                </a:solidFill>
              </a:rPr>
              <a:t> the essay before writing-  </a:t>
            </a:r>
            <a:r>
              <a:rPr lang="en-US" sz="2000" b="1" dirty="0" smtClean="0">
                <a:solidFill>
                  <a:schemeClr val="bg1"/>
                </a:solidFill>
              </a:rPr>
              <a:t>Use</a:t>
            </a:r>
            <a:r>
              <a:rPr lang="en-US" sz="2000" dirty="0" smtClean="0">
                <a:solidFill>
                  <a:schemeClr val="bg1"/>
                </a:solidFill>
              </a:rPr>
              <a:t> </a:t>
            </a:r>
            <a:r>
              <a:rPr lang="en-IE" sz="2000" b="1" dirty="0" smtClean="0">
                <a:solidFill>
                  <a:schemeClr val="bg1"/>
                </a:solidFill>
              </a:rPr>
              <a:t>Paragraph Headings</a:t>
            </a:r>
            <a:endParaRPr lang="en-US" sz="2000" dirty="0">
              <a:solidFill>
                <a:schemeClr val="bg1"/>
              </a:solidFill>
            </a:endParaRPr>
          </a:p>
          <a:p>
            <a:pPr marL="342900" indent="-342900" eaLnBrk="1" hangingPunct="1">
              <a:buFont typeface="Wingdings" charset="2"/>
              <a:buChar char="ü"/>
            </a:pPr>
            <a:r>
              <a:rPr lang="en-US" sz="2000" dirty="0" smtClean="0">
                <a:solidFill>
                  <a:schemeClr val="bg1"/>
                </a:solidFill>
              </a:rPr>
              <a:t>Always use the structure (formula) discussed here </a:t>
            </a:r>
          </a:p>
          <a:p>
            <a:pPr marL="1371600" lvl="2" indent="-457200" eaLnBrk="1" hangingPunct="1">
              <a:buFont typeface="+mj-ea"/>
              <a:buAutoNum type="circleNumDbPlain"/>
            </a:pPr>
            <a:r>
              <a:rPr lang="en-IE" sz="2000" b="1" dirty="0" smtClean="0">
                <a:solidFill>
                  <a:schemeClr val="bg1"/>
                </a:solidFill>
              </a:rPr>
              <a:t>Introduction – </a:t>
            </a:r>
            <a:r>
              <a:rPr lang="en-IE" sz="2000" dirty="0" smtClean="0">
                <a:solidFill>
                  <a:schemeClr val="bg1"/>
                </a:solidFill>
              </a:rPr>
              <a:t>define key terms, address question, outline main points </a:t>
            </a:r>
            <a:endParaRPr lang="en-IE" sz="2000" dirty="0">
              <a:solidFill>
                <a:schemeClr val="bg1"/>
              </a:solidFill>
            </a:endParaRPr>
          </a:p>
          <a:p>
            <a:pPr marL="1371600" lvl="2" indent="-457200" eaLnBrk="1" hangingPunct="1">
              <a:buFont typeface="+mj-ea"/>
              <a:buAutoNum type="circleNumDbPlain"/>
            </a:pPr>
            <a:r>
              <a:rPr lang="en-IE" sz="2000" b="1" dirty="0">
                <a:solidFill>
                  <a:schemeClr val="bg1"/>
                </a:solidFill>
              </a:rPr>
              <a:t>Paragraphs – </a:t>
            </a:r>
            <a:r>
              <a:rPr lang="en-IE" sz="2000" dirty="0" smtClean="0">
                <a:solidFill>
                  <a:schemeClr val="bg1"/>
                </a:solidFill>
              </a:rPr>
              <a:t>Statement Sentence followed by historical </a:t>
            </a:r>
            <a:r>
              <a:rPr lang="en-IE" sz="2000" dirty="0">
                <a:solidFill>
                  <a:schemeClr val="bg1"/>
                </a:solidFill>
              </a:rPr>
              <a:t>Information</a:t>
            </a:r>
          </a:p>
          <a:p>
            <a:pPr marL="1371600" lvl="2" indent="-457200" eaLnBrk="1" hangingPunct="1">
              <a:buFont typeface="+mj-ea"/>
              <a:buAutoNum type="circleNumDbPlain"/>
            </a:pPr>
            <a:r>
              <a:rPr lang="en-IE" sz="2000" b="1" dirty="0" smtClean="0">
                <a:solidFill>
                  <a:schemeClr val="bg1"/>
                </a:solidFill>
              </a:rPr>
              <a:t>Conclusion – </a:t>
            </a:r>
            <a:r>
              <a:rPr lang="en-IE" sz="2000" dirty="0" smtClean="0">
                <a:solidFill>
                  <a:schemeClr val="bg1"/>
                </a:solidFill>
              </a:rPr>
              <a:t>no repetition </a:t>
            </a:r>
            <a:endParaRPr lang="en-IE" sz="2000" dirty="0">
              <a:solidFill>
                <a:schemeClr val="bg1"/>
              </a:solidFill>
            </a:endParaRPr>
          </a:p>
          <a:p>
            <a:pPr marL="342900" indent="-342900" eaLnBrk="1" hangingPunct="1">
              <a:buFont typeface="Wingdings" charset="2"/>
              <a:buChar char="ü"/>
            </a:pPr>
            <a:r>
              <a:rPr lang="en-IE" sz="2000" dirty="0">
                <a:solidFill>
                  <a:schemeClr val="bg1"/>
                </a:solidFill>
              </a:rPr>
              <a:t>Use Link Words and Phrases in Your </a:t>
            </a:r>
            <a:r>
              <a:rPr lang="en-IE" sz="2000" dirty="0" smtClean="0">
                <a:solidFill>
                  <a:schemeClr val="bg1"/>
                </a:solidFill>
              </a:rPr>
              <a:t>Paragraphs</a:t>
            </a:r>
          </a:p>
          <a:p>
            <a:pPr marL="342900" indent="-342900" eaLnBrk="1" hangingPunct="1">
              <a:buFont typeface="Wingdings" charset="2"/>
              <a:buChar char="ü"/>
            </a:pPr>
            <a:r>
              <a:rPr lang="en-IE" sz="2000" dirty="0" smtClean="0">
                <a:solidFill>
                  <a:schemeClr val="bg1"/>
                </a:solidFill>
              </a:rPr>
              <a:t>Always keep the question to the forefront of your mind </a:t>
            </a:r>
          </a:p>
          <a:p>
            <a:pPr marL="342900" indent="-342900" eaLnBrk="1" hangingPunct="1">
              <a:buFont typeface="Wingdings" charset="2"/>
              <a:buChar char="ü"/>
            </a:pPr>
            <a:r>
              <a:rPr lang="en-IE" sz="2000" dirty="0" smtClean="0">
                <a:solidFill>
                  <a:schemeClr val="bg1"/>
                </a:solidFill>
              </a:rPr>
              <a:t>Briefly define key concpets if they appear in the body of your essay </a:t>
            </a:r>
          </a:p>
          <a:p>
            <a:pPr marL="342900" indent="-342900" eaLnBrk="1" hangingPunct="1">
              <a:buFont typeface="Wingdings" charset="2"/>
              <a:buChar char="ü"/>
            </a:pPr>
            <a:r>
              <a:rPr lang="en-IE" sz="2000" dirty="0" smtClean="0">
                <a:solidFill>
                  <a:schemeClr val="bg1"/>
                </a:solidFill>
              </a:rPr>
              <a:t>Use a checklist before submitting your essay: </a:t>
            </a:r>
            <a:r>
              <a:rPr lang="en-IE" sz="2000" b="1" dirty="0" smtClean="0">
                <a:solidFill>
                  <a:schemeClr val="bg1"/>
                </a:solidFill>
              </a:rPr>
              <a:t>Be your own editor</a:t>
            </a:r>
          </a:p>
          <a:p>
            <a:pPr marL="1085850" lvl="1" indent="-342900" eaLnBrk="1" hangingPunct="1">
              <a:buFont typeface="Wingdings" charset="2"/>
              <a:buChar char="²"/>
            </a:pPr>
            <a:r>
              <a:rPr lang="en-IE" sz="2000" dirty="0" smtClean="0">
                <a:solidFill>
                  <a:schemeClr val="bg1"/>
                </a:solidFill>
              </a:rPr>
              <a:t>Have I covered all of the parts of the question</a:t>
            </a:r>
          </a:p>
          <a:p>
            <a:pPr marL="1085850" lvl="1" indent="-342900" eaLnBrk="1" hangingPunct="1">
              <a:buFont typeface="Wingdings" charset="2"/>
              <a:buChar char="²"/>
            </a:pPr>
            <a:r>
              <a:rPr lang="en-IE" sz="2000" dirty="0">
                <a:solidFill>
                  <a:schemeClr val="bg1"/>
                </a:solidFill>
              </a:rPr>
              <a:t>H</a:t>
            </a:r>
            <a:r>
              <a:rPr lang="en-IE" sz="2000" dirty="0" smtClean="0">
                <a:solidFill>
                  <a:schemeClr val="bg1"/>
                </a:solidFill>
              </a:rPr>
              <a:t>ave I provided information up to the end of the date parameters</a:t>
            </a:r>
          </a:p>
          <a:p>
            <a:pPr marL="1085850" lvl="1" indent="-342900" eaLnBrk="1" hangingPunct="1">
              <a:buFont typeface="Wingdings" charset="2"/>
              <a:buChar char="²"/>
            </a:pPr>
            <a:r>
              <a:rPr lang="en-IE" sz="2000" dirty="0">
                <a:solidFill>
                  <a:schemeClr val="bg1"/>
                </a:solidFill>
              </a:rPr>
              <a:t>H</a:t>
            </a:r>
            <a:r>
              <a:rPr lang="en-IE" sz="2000" dirty="0" smtClean="0">
                <a:solidFill>
                  <a:schemeClr val="bg1"/>
                </a:solidFill>
              </a:rPr>
              <a:t>ave I provided information irrelevant to the question or outside the date parameters </a:t>
            </a:r>
          </a:p>
          <a:p>
            <a:pPr marL="1085850" lvl="1" indent="-342900" eaLnBrk="1" hangingPunct="1">
              <a:buFont typeface="Wingdings" charset="2"/>
              <a:buChar char="²"/>
            </a:pPr>
            <a:r>
              <a:rPr lang="en-IE" sz="2000" dirty="0" smtClean="0">
                <a:solidFill>
                  <a:schemeClr val="bg1"/>
                </a:solidFill>
              </a:rPr>
              <a:t>Is there sufficient CM </a:t>
            </a:r>
            <a:endParaRPr lang="en-US" sz="2000" dirty="0" smtClean="0">
              <a:solidFill>
                <a:schemeClr val="bg1"/>
              </a:solidFill>
            </a:endParaRPr>
          </a:p>
          <a:p>
            <a:pPr marL="342900" indent="-342900" eaLnBrk="1" hangingPunct="1">
              <a:buFont typeface="Wingdings" charset="2"/>
              <a:buChar char="ü"/>
            </a:pPr>
            <a:r>
              <a:rPr lang="en-US" sz="2000" b="1" dirty="0">
                <a:solidFill>
                  <a:schemeClr val="bg1"/>
                </a:solidFill>
              </a:rPr>
              <a:t>B</a:t>
            </a:r>
            <a:r>
              <a:rPr lang="en-US" sz="2000" b="1" dirty="0" smtClean="0">
                <a:solidFill>
                  <a:schemeClr val="bg1"/>
                </a:solidFill>
              </a:rPr>
              <a:t>egin to set </a:t>
            </a:r>
            <a:r>
              <a:rPr lang="en-US" sz="2000" b="1" dirty="0">
                <a:solidFill>
                  <a:schemeClr val="bg1"/>
                </a:solidFill>
              </a:rPr>
              <a:t>a Time Limit </a:t>
            </a:r>
            <a:r>
              <a:rPr lang="en-US" sz="2000" b="1" dirty="0" smtClean="0">
                <a:solidFill>
                  <a:schemeClr val="bg1"/>
                </a:solidFill>
              </a:rPr>
              <a:t>(</a:t>
            </a:r>
            <a:r>
              <a:rPr lang="en-US" sz="2000" dirty="0" smtClean="0">
                <a:solidFill>
                  <a:schemeClr val="bg1"/>
                </a:solidFill>
              </a:rPr>
              <a:t>e.g</a:t>
            </a:r>
            <a:r>
              <a:rPr lang="en-US" sz="2000" dirty="0">
                <a:solidFill>
                  <a:schemeClr val="bg1"/>
                </a:solidFill>
              </a:rPr>
              <a:t>. </a:t>
            </a:r>
            <a:r>
              <a:rPr lang="en-US" sz="2000" dirty="0" smtClean="0">
                <a:solidFill>
                  <a:schemeClr val="bg1"/>
                </a:solidFill>
              </a:rPr>
              <a:t>45) minutes to your essay writing </a:t>
            </a:r>
            <a:endParaRPr lang="en-US" sz="2000" dirty="0">
              <a:solidFill>
                <a:schemeClr val="bg1"/>
              </a:solidFill>
            </a:endParaRPr>
          </a:p>
        </p:txBody>
      </p:sp>
      <p:sp>
        <p:nvSpPr>
          <p:cNvPr id="38914" name="TextBox 1"/>
          <p:cNvSpPr txBox="1">
            <a:spLocks noChangeArrowheads="1"/>
          </p:cNvSpPr>
          <p:nvPr/>
        </p:nvSpPr>
        <p:spPr bwMode="auto">
          <a:xfrm>
            <a:off x="2843358" y="427842"/>
            <a:ext cx="3404512" cy="400110"/>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IE" sz="2000"/>
              <a:t>Overall Summary</a:t>
            </a:r>
          </a:p>
        </p:txBody>
      </p:sp>
    </p:spTree>
    <p:extLst>
      <p:ext uri="{BB962C8B-B14F-4D97-AF65-F5344CB8AC3E}">
        <p14:creationId xmlns:p14="http://schemas.microsoft.com/office/powerpoint/2010/main" val="51014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1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91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9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891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916">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8916">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916">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891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8916">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916">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9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475" y="548680"/>
            <a:ext cx="3511304" cy="954107"/>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n-IE" sz="2800" b="1" dirty="0"/>
              <a:t>What is an essay</a:t>
            </a:r>
            <a:r>
              <a:rPr lang="en-IE" sz="2800" b="1" dirty="0" smtClean="0"/>
              <a:t>?</a:t>
            </a:r>
          </a:p>
          <a:p>
            <a:pPr algn="ctr"/>
            <a:endParaRPr lang="en-IE" sz="2800" dirty="0"/>
          </a:p>
        </p:txBody>
      </p:sp>
      <p:sp>
        <p:nvSpPr>
          <p:cNvPr id="5" name="TextBox 1"/>
          <p:cNvSpPr txBox="1">
            <a:spLocks noChangeArrowheads="1"/>
          </p:cNvSpPr>
          <p:nvPr/>
        </p:nvSpPr>
        <p:spPr bwMode="auto">
          <a:xfrm>
            <a:off x="3545619" y="1628801"/>
            <a:ext cx="4608919" cy="4585871"/>
          </a:xfrm>
          <a:prstGeom prst="rect">
            <a:avLst/>
          </a:prstGeom>
          <a:ln/>
          <a:extLst/>
        </p:spPr>
        <p:style>
          <a:lnRef idx="3">
            <a:schemeClr val="lt1"/>
          </a:lnRef>
          <a:fillRef idx="1">
            <a:schemeClr val="accent3"/>
          </a:fillRef>
          <a:effectRef idx="1">
            <a:schemeClr val="accent3"/>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en-IE" sz="4000" dirty="0"/>
          </a:p>
          <a:p>
            <a:pPr algn="ctr" eaLnBrk="1" hangingPunct="1"/>
            <a:r>
              <a:rPr lang="en-IE" sz="4000" b="1" i="1" dirty="0">
                <a:solidFill>
                  <a:schemeClr val="bg1"/>
                </a:solidFill>
                <a:latin typeface="Snap ITC" pitchFamily="82" charset="0"/>
              </a:rPr>
              <a:t>You Must </a:t>
            </a:r>
            <a:r>
              <a:rPr lang="en-IE" sz="4000" b="1" i="1" dirty="0" smtClean="0">
                <a:solidFill>
                  <a:schemeClr val="bg1"/>
                </a:solidFill>
                <a:latin typeface="Snap ITC" pitchFamily="82" charset="0"/>
              </a:rPr>
              <a:t>Know the Facts! </a:t>
            </a:r>
            <a:endParaRPr lang="en-IE" sz="4000" b="1" i="1" dirty="0">
              <a:solidFill>
                <a:schemeClr val="bg1"/>
              </a:solidFill>
              <a:latin typeface="Snap ITC" pitchFamily="82" charset="0"/>
            </a:endParaRPr>
          </a:p>
          <a:p>
            <a:pPr marL="571500" indent="-571500" eaLnBrk="1" hangingPunct="1">
              <a:buFont typeface="Arial" pitchFamily="34" charset="0"/>
              <a:buChar char="•"/>
            </a:pPr>
            <a:r>
              <a:rPr lang="en-IE" b="1" dirty="0" smtClean="0">
                <a:solidFill>
                  <a:schemeClr val="bg1"/>
                </a:solidFill>
              </a:rPr>
              <a:t>Who, What, Where, When, Why! </a:t>
            </a:r>
          </a:p>
          <a:p>
            <a:pPr marL="571500" indent="-571500" eaLnBrk="1" hangingPunct="1">
              <a:buFont typeface="Arial" pitchFamily="34" charset="0"/>
              <a:buChar char="•"/>
            </a:pPr>
            <a:r>
              <a:rPr lang="en-IE" sz="2800" dirty="0" smtClean="0">
                <a:solidFill>
                  <a:schemeClr val="bg1"/>
                </a:solidFill>
              </a:rPr>
              <a:t>Historical </a:t>
            </a:r>
            <a:r>
              <a:rPr lang="en-IE" sz="2800" dirty="0">
                <a:solidFill>
                  <a:schemeClr val="bg1"/>
                </a:solidFill>
              </a:rPr>
              <a:t>Content</a:t>
            </a:r>
          </a:p>
          <a:p>
            <a:pPr marL="571500" indent="-571500" eaLnBrk="1" hangingPunct="1">
              <a:buFont typeface="Arial" pitchFamily="34" charset="0"/>
              <a:buChar char="•"/>
            </a:pPr>
            <a:r>
              <a:rPr lang="en-IE" sz="2800" dirty="0">
                <a:solidFill>
                  <a:schemeClr val="bg1"/>
                </a:solidFill>
              </a:rPr>
              <a:t>Historical information</a:t>
            </a:r>
          </a:p>
          <a:p>
            <a:pPr marL="571500" indent="-571500" eaLnBrk="1" hangingPunct="1">
              <a:buFont typeface="Arial" pitchFamily="34" charset="0"/>
              <a:buChar char="•"/>
            </a:pPr>
            <a:r>
              <a:rPr lang="en-IE" sz="2800" dirty="0">
                <a:solidFill>
                  <a:schemeClr val="bg1"/>
                </a:solidFill>
              </a:rPr>
              <a:t>Historical facts</a:t>
            </a:r>
          </a:p>
          <a:p>
            <a:pPr algn="ctr" eaLnBrk="1" hangingPunct="1"/>
            <a:endParaRPr lang="en-IE" sz="4000" dirty="0"/>
          </a:p>
        </p:txBody>
      </p:sp>
      <p:sp>
        <p:nvSpPr>
          <p:cNvPr id="6" name="Rectangle 5"/>
          <p:cNvSpPr/>
          <p:nvPr/>
        </p:nvSpPr>
        <p:spPr>
          <a:xfrm>
            <a:off x="1011363" y="5616908"/>
            <a:ext cx="7286908" cy="1015663"/>
          </a:xfrm>
          <a:prstGeom prst="rect">
            <a:avLst/>
          </a:prstGeom>
          <a:ln w="76200">
            <a:solidFill>
              <a:schemeClr val="tx1"/>
            </a:solidFill>
          </a:ln>
        </p:spPr>
        <p:style>
          <a:lnRef idx="0">
            <a:schemeClr val="dk1"/>
          </a:lnRef>
          <a:fillRef idx="3">
            <a:schemeClr val="dk1"/>
          </a:fillRef>
          <a:effectRef idx="3">
            <a:schemeClr val="dk1"/>
          </a:effectRef>
          <a:fontRef idx="minor">
            <a:schemeClr val="lt1"/>
          </a:fontRef>
        </p:style>
        <p:txBody>
          <a:bodyPr wrap="none">
            <a:spAutoFit/>
          </a:bodyPr>
          <a:lstStyle/>
          <a:p>
            <a:pPr algn="ctr"/>
            <a:r>
              <a:rPr lang="en-IE" sz="6000" i="1" dirty="0" smtClean="0">
                <a:solidFill>
                  <a:schemeClr val="tx1"/>
                </a:solidFill>
              </a:rPr>
              <a:t> Plenty of Revision!!!!!</a:t>
            </a:r>
            <a:endParaRPr lang="en-IE" sz="6000" i="1" dirty="0">
              <a:solidFill>
                <a:schemeClr val="tx1"/>
              </a:solidFill>
            </a:endParaRPr>
          </a:p>
        </p:txBody>
      </p:sp>
      <p:sp>
        <p:nvSpPr>
          <p:cNvPr id="2" name="Up Arrow Callout 1"/>
          <p:cNvSpPr/>
          <p:nvPr/>
        </p:nvSpPr>
        <p:spPr>
          <a:xfrm>
            <a:off x="466476" y="1205433"/>
            <a:ext cx="3383938" cy="3266439"/>
          </a:xfrm>
          <a:prstGeom prst="upArrowCallout">
            <a:avLst>
              <a:gd name="adj1" fmla="val 10806"/>
              <a:gd name="adj2" fmla="val 25000"/>
              <a:gd name="adj3" fmla="val 22240"/>
              <a:gd name="adj4" fmla="val 55514"/>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IE" sz="2400" dirty="0">
                <a:solidFill>
                  <a:schemeClr val="bg1"/>
                </a:solidFill>
              </a:rPr>
              <a:t>An essay is an </a:t>
            </a:r>
            <a:r>
              <a:rPr lang="en-IE" sz="2400" u="sng" dirty="0">
                <a:solidFill>
                  <a:schemeClr val="bg1"/>
                </a:solidFill>
              </a:rPr>
              <a:t>argument</a:t>
            </a:r>
            <a:r>
              <a:rPr lang="en-IE" sz="2400" dirty="0">
                <a:solidFill>
                  <a:schemeClr val="bg1"/>
                </a:solidFill>
              </a:rPr>
              <a:t>, </a:t>
            </a:r>
            <a:r>
              <a:rPr lang="en-IE" sz="2400" u="sng" dirty="0">
                <a:solidFill>
                  <a:schemeClr val="bg1"/>
                </a:solidFill>
              </a:rPr>
              <a:t>a point of view</a:t>
            </a:r>
            <a:r>
              <a:rPr lang="en-IE" sz="2400" dirty="0">
                <a:solidFill>
                  <a:schemeClr val="bg1"/>
                </a:solidFill>
              </a:rPr>
              <a:t>, </a:t>
            </a:r>
            <a:r>
              <a:rPr lang="en-IE" sz="2400" u="sng" dirty="0">
                <a:solidFill>
                  <a:schemeClr val="bg1"/>
                </a:solidFill>
              </a:rPr>
              <a:t>a line of reasoning</a:t>
            </a:r>
            <a:r>
              <a:rPr lang="en-IE" sz="2400" dirty="0">
                <a:solidFill>
                  <a:schemeClr val="bg1"/>
                </a:solidFill>
              </a:rPr>
              <a:t> supported by historical evidence</a:t>
            </a:r>
          </a:p>
        </p:txBody>
      </p:sp>
      <p:pic>
        <p:nvPicPr>
          <p:cNvPr id="1029" name="Picture 5" descr="https://encrypted-tbn0.google.com/images?q=tbn:ANd9GcRX6BRAOFTTKaQIzUZhNtMZgHrGZJ1kxv9ZYLXFN8FcTxtBQo-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702" y="89927"/>
            <a:ext cx="2343183" cy="2231010"/>
          </a:xfrm>
          <a:prstGeom prst="rect">
            <a:avLst/>
          </a:prstGeom>
          <a:noFill/>
          <a:effectLst>
            <a:glow rad="1397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94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p:cTn id="2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p:cTn id="3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5" dur="10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fade">
                                      <p:cBhvr>
                                        <p:cTn id="40" dur="500"/>
                                        <p:tgtEl>
                                          <p:spTgt spid="5">
                                            <p:txEl>
                                              <p:pRg st="3" end="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500"/>
                                        <p:tgtEl>
                                          <p:spTgt spid="5">
                                            <p:txEl>
                                              <p:pRg st="4" end="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5" end="5"/>
                                            </p:txEl>
                                          </p:spTgt>
                                        </p:tgtEl>
                                        <p:attrNameLst>
                                          <p:attrName>style.visibility</p:attrName>
                                        </p:attrNameLst>
                                      </p:cBhvr>
                                      <p:to>
                                        <p:strVal val="visible"/>
                                      </p:to>
                                    </p:set>
                                    <p:animEffect transition="in" filter="fade">
                                      <p:cBhvr>
                                        <p:cTn id="46" dur="500"/>
                                        <p:tgtEl>
                                          <p:spTgt spid="5">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500" fill="hold"/>
                                        <p:tgtEl>
                                          <p:spTgt spid="6"/>
                                        </p:tgtEl>
                                        <p:attrNameLst>
                                          <p:attrName>ppt_w</p:attrName>
                                        </p:attrNameLst>
                                      </p:cBhvr>
                                      <p:tavLst>
                                        <p:tav tm="0">
                                          <p:val>
                                            <p:fltVal val="0"/>
                                          </p:val>
                                        </p:tav>
                                        <p:tav tm="100000">
                                          <p:val>
                                            <p:strVal val="#ppt_w"/>
                                          </p:val>
                                        </p:tav>
                                      </p:tavLst>
                                    </p:anim>
                                    <p:anim calcmode="lin" valueType="num">
                                      <p:cBhvr>
                                        <p:cTn id="52" dur="500" fill="hold"/>
                                        <p:tgtEl>
                                          <p:spTgt spid="6"/>
                                        </p:tgtEl>
                                        <p:attrNameLst>
                                          <p:attrName>ppt_h</p:attrName>
                                        </p:attrNameLst>
                                      </p:cBhvr>
                                      <p:tavLst>
                                        <p:tav tm="0">
                                          <p:val>
                                            <p:fltVal val="0"/>
                                          </p:val>
                                        </p:tav>
                                        <p:tav tm="100000">
                                          <p:val>
                                            <p:strVal val="#ppt_h"/>
                                          </p:val>
                                        </p:tav>
                                      </p:tavLst>
                                    </p:anim>
                                    <p:animEffect transition="in" filter="fade">
                                      <p:cBhvr>
                                        <p:cTn id="53" dur="5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1029"/>
                                        </p:tgtEl>
                                        <p:attrNameLst>
                                          <p:attrName>style.visibility</p:attrName>
                                        </p:attrNameLst>
                                      </p:cBhvr>
                                      <p:to>
                                        <p:strVal val="visible"/>
                                      </p:to>
                                    </p:set>
                                    <p:anim calcmode="lin" valueType="num">
                                      <p:cBhvr>
                                        <p:cTn id="58" dur="500" fill="hold"/>
                                        <p:tgtEl>
                                          <p:spTgt spid="1029"/>
                                        </p:tgtEl>
                                        <p:attrNameLst>
                                          <p:attrName>ppt_w</p:attrName>
                                        </p:attrNameLst>
                                      </p:cBhvr>
                                      <p:tavLst>
                                        <p:tav tm="0">
                                          <p:val>
                                            <p:fltVal val="0"/>
                                          </p:val>
                                        </p:tav>
                                        <p:tav tm="100000">
                                          <p:val>
                                            <p:strVal val="#ppt_w"/>
                                          </p:val>
                                        </p:tav>
                                      </p:tavLst>
                                    </p:anim>
                                    <p:anim calcmode="lin" valueType="num">
                                      <p:cBhvr>
                                        <p:cTn id="59" dur="500" fill="hold"/>
                                        <p:tgtEl>
                                          <p:spTgt spid="1029"/>
                                        </p:tgtEl>
                                        <p:attrNameLst>
                                          <p:attrName>ppt_h</p:attrName>
                                        </p:attrNameLst>
                                      </p:cBhvr>
                                      <p:tavLst>
                                        <p:tav tm="0">
                                          <p:val>
                                            <p:fltVal val="0"/>
                                          </p:val>
                                        </p:tav>
                                        <p:tav tm="100000">
                                          <p:val>
                                            <p:strVal val="#ppt_h"/>
                                          </p:val>
                                        </p:tav>
                                      </p:tavLst>
                                    </p:anim>
                                    <p:animEffect transition="in" filter="fade">
                                      <p:cBhvr>
                                        <p:cTn id="60"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40116" y="908721"/>
            <a:ext cx="8637183"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IE" b="1" dirty="0"/>
          </a:p>
          <a:p>
            <a:pPr eaLnBrk="1" hangingPunct="1"/>
            <a:r>
              <a:rPr lang="en-IE" b="1" dirty="0"/>
              <a:t>Essay = </a:t>
            </a:r>
            <a:r>
              <a:rPr lang="en-IE" b="1" dirty="0">
                <a:solidFill>
                  <a:srgbClr val="FF0000"/>
                </a:solidFill>
              </a:rPr>
              <a:t>10</a:t>
            </a:r>
            <a:r>
              <a:rPr lang="en-IE" b="1" dirty="0">
                <a:solidFill>
                  <a:srgbClr val="00B0F0"/>
                </a:solidFill>
              </a:rPr>
              <a:t>0</a:t>
            </a:r>
            <a:r>
              <a:rPr lang="en-IE" b="1" dirty="0"/>
              <a:t> marks</a:t>
            </a:r>
          </a:p>
          <a:p>
            <a:pPr eaLnBrk="1" hangingPunct="1"/>
            <a:endParaRPr lang="en-IE" b="1" dirty="0"/>
          </a:p>
          <a:p>
            <a:r>
              <a:rPr lang="en-IE" sz="3200" b="1" dirty="0">
                <a:solidFill>
                  <a:srgbClr val="FF0000"/>
                </a:solidFill>
              </a:rPr>
              <a:t>60</a:t>
            </a:r>
            <a:r>
              <a:rPr lang="en-IE" b="1" dirty="0"/>
              <a:t> </a:t>
            </a:r>
            <a:r>
              <a:rPr lang="en-IE" dirty="0"/>
              <a:t>marks for </a:t>
            </a:r>
            <a:r>
              <a:rPr lang="en-IE" b="1" dirty="0">
                <a:solidFill>
                  <a:srgbClr val="FF0000"/>
                </a:solidFill>
              </a:rPr>
              <a:t>Historical Content </a:t>
            </a:r>
            <a:r>
              <a:rPr lang="en-IE" b="1" dirty="0" smtClean="0">
                <a:solidFill>
                  <a:srgbClr val="FF0000"/>
                </a:solidFill>
              </a:rPr>
              <a:t> </a:t>
            </a:r>
            <a:r>
              <a:rPr lang="en-IE" b="1" dirty="0" smtClean="0"/>
              <a:t>(</a:t>
            </a:r>
            <a:r>
              <a:rPr lang="en-IE" dirty="0" smtClean="0"/>
              <a:t>accurate </a:t>
            </a:r>
            <a:r>
              <a:rPr lang="en-IE" dirty="0"/>
              <a:t>and </a:t>
            </a:r>
            <a:r>
              <a:rPr lang="en-IE" dirty="0" smtClean="0"/>
              <a:t>relevant to </a:t>
            </a:r>
            <a:r>
              <a:rPr lang="en-IE" dirty="0"/>
              <a:t>the </a:t>
            </a:r>
            <a:r>
              <a:rPr lang="en-IE" dirty="0" smtClean="0"/>
              <a:t>question asked)</a:t>
            </a:r>
            <a:r>
              <a:rPr lang="en-IE" dirty="0"/>
              <a:t> </a:t>
            </a:r>
            <a:r>
              <a:rPr lang="en-IE" dirty="0" smtClean="0"/>
              <a:t>marks. </a:t>
            </a:r>
            <a:r>
              <a:rPr lang="en-IE" b="1" dirty="0" smtClean="0">
                <a:solidFill>
                  <a:srgbClr val="FF0000"/>
                </a:solidFill>
              </a:rPr>
              <a:t>(</a:t>
            </a:r>
            <a:r>
              <a:rPr lang="en-IE" b="1" dirty="0">
                <a:solidFill>
                  <a:srgbClr val="FF0000"/>
                </a:solidFill>
              </a:rPr>
              <a:t>CM</a:t>
            </a:r>
            <a:r>
              <a:rPr lang="en-IE" b="1" dirty="0" smtClean="0">
                <a:solidFill>
                  <a:srgbClr val="FF0000"/>
                </a:solidFill>
              </a:rPr>
              <a:t>)</a:t>
            </a:r>
          </a:p>
          <a:p>
            <a:pPr marL="457200" indent="-457200">
              <a:buFont typeface="Arial" pitchFamily="34" charset="0"/>
              <a:buChar char="•"/>
            </a:pPr>
            <a:endParaRPr lang="en-IE" b="1" dirty="0">
              <a:solidFill>
                <a:srgbClr val="FF0000"/>
              </a:solidFill>
            </a:endParaRPr>
          </a:p>
          <a:p>
            <a:pPr eaLnBrk="1" hangingPunct="1"/>
            <a:r>
              <a:rPr lang="en-IE" sz="3200" b="1" dirty="0">
                <a:solidFill>
                  <a:srgbClr val="00B0F0"/>
                </a:solidFill>
              </a:rPr>
              <a:t>40</a:t>
            </a:r>
            <a:r>
              <a:rPr lang="en-IE" b="1" dirty="0">
                <a:solidFill>
                  <a:srgbClr val="00B0F0"/>
                </a:solidFill>
              </a:rPr>
              <a:t> </a:t>
            </a:r>
            <a:r>
              <a:rPr lang="en-IE" dirty="0"/>
              <a:t>marks for </a:t>
            </a:r>
            <a:r>
              <a:rPr lang="en-IE" b="1" dirty="0">
                <a:solidFill>
                  <a:srgbClr val="00B0F0"/>
                </a:solidFill>
              </a:rPr>
              <a:t>Overall Evaluation </a:t>
            </a:r>
            <a:r>
              <a:rPr lang="en-IE" b="1" dirty="0" smtClean="0">
                <a:solidFill>
                  <a:srgbClr val="00B0F0"/>
                </a:solidFill>
              </a:rPr>
              <a:t> </a:t>
            </a:r>
            <a:r>
              <a:rPr lang="en-IE" b="1" dirty="0" smtClean="0"/>
              <a:t>(</a:t>
            </a:r>
            <a:r>
              <a:rPr lang="en-IE" dirty="0"/>
              <a:t>the quality of the answer as a whole in the context of the set </a:t>
            </a:r>
            <a:r>
              <a:rPr lang="en-IE" dirty="0" smtClean="0"/>
              <a:t>question) </a:t>
            </a:r>
            <a:r>
              <a:rPr lang="en-IE" b="1" dirty="0" smtClean="0">
                <a:solidFill>
                  <a:srgbClr val="00B0F0"/>
                </a:solidFill>
              </a:rPr>
              <a:t>(</a:t>
            </a:r>
            <a:r>
              <a:rPr lang="en-IE" b="1" dirty="0">
                <a:solidFill>
                  <a:srgbClr val="00B0F0"/>
                </a:solidFill>
              </a:rPr>
              <a:t>OE</a:t>
            </a:r>
            <a:r>
              <a:rPr lang="en-IE" b="1" dirty="0" smtClean="0">
                <a:solidFill>
                  <a:srgbClr val="00B0F0"/>
                </a:solidFill>
              </a:rPr>
              <a:t>)</a:t>
            </a:r>
          </a:p>
          <a:p>
            <a:pPr eaLnBrk="1" hangingPunct="1"/>
            <a:endParaRPr lang="en-IE" b="1" dirty="0"/>
          </a:p>
        </p:txBody>
      </p:sp>
      <p:sp>
        <p:nvSpPr>
          <p:cNvPr id="4" name="TextBox 2"/>
          <p:cNvSpPr txBox="1">
            <a:spLocks noChangeArrowheads="1"/>
          </p:cNvSpPr>
          <p:nvPr/>
        </p:nvSpPr>
        <p:spPr bwMode="auto">
          <a:xfrm>
            <a:off x="240117" y="4571262"/>
            <a:ext cx="5742013" cy="2062103"/>
          </a:xfrm>
          <a:prstGeom prst="rect">
            <a:avLst/>
          </a:prstGeom>
          <a:ln/>
          <a:extLst/>
        </p:spPr>
        <p:style>
          <a:lnRef idx="3">
            <a:schemeClr val="lt1"/>
          </a:lnRef>
          <a:fillRef idx="1">
            <a:schemeClr val="accent5"/>
          </a:fillRef>
          <a:effectRef idx="1">
            <a:schemeClr val="accent5"/>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b="1" dirty="0" smtClean="0"/>
              <a:t>Example: you can get 12 </a:t>
            </a:r>
            <a:r>
              <a:rPr lang="en-IE" b="1" dirty="0"/>
              <a:t>marks per </a:t>
            </a:r>
            <a:r>
              <a:rPr lang="en-IE" b="1" dirty="0" smtClean="0"/>
              <a:t>paragraph</a:t>
            </a:r>
            <a:endParaRPr lang="en-IE" b="1" dirty="0"/>
          </a:p>
          <a:p>
            <a:pPr eaLnBrk="1" hangingPunct="1"/>
            <a:endParaRPr lang="en-IE" sz="2000" dirty="0" smtClean="0"/>
          </a:p>
          <a:p>
            <a:pPr eaLnBrk="1" hangingPunct="1"/>
            <a:r>
              <a:rPr lang="en-IE" sz="2000" dirty="0" smtClean="0"/>
              <a:t>Average </a:t>
            </a:r>
            <a:r>
              <a:rPr lang="en-IE" sz="2000" dirty="0"/>
              <a:t>of </a:t>
            </a:r>
            <a:r>
              <a:rPr lang="en-IE" sz="2000" dirty="0" smtClean="0"/>
              <a:t>7-8 </a:t>
            </a:r>
            <a:r>
              <a:rPr lang="en-IE" sz="2000" dirty="0"/>
              <a:t>marks per paragraph</a:t>
            </a:r>
          </a:p>
          <a:p>
            <a:pPr eaLnBrk="1" hangingPunct="1"/>
            <a:r>
              <a:rPr lang="en-IE" sz="2000" dirty="0"/>
              <a:t>8</a:t>
            </a:r>
            <a:r>
              <a:rPr lang="en-IE" sz="2000" dirty="0" smtClean="0"/>
              <a:t> </a:t>
            </a:r>
            <a:r>
              <a:rPr lang="en-IE" sz="2000" dirty="0"/>
              <a:t>paragraphs x </a:t>
            </a:r>
            <a:r>
              <a:rPr lang="en-IE" sz="2000" dirty="0" smtClean="0"/>
              <a:t>7 </a:t>
            </a:r>
            <a:r>
              <a:rPr lang="en-IE" sz="2000" dirty="0"/>
              <a:t>= 56 marks out of 60</a:t>
            </a:r>
          </a:p>
          <a:p>
            <a:pPr eaLnBrk="1" hangingPunct="1"/>
            <a:endParaRPr lang="en-IE" sz="2000" dirty="0"/>
          </a:p>
        </p:txBody>
      </p:sp>
      <p:sp>
        <p:nvSpPr>
          <p:cNvPr id="5" name="TextBox 4"/>
          <p:cNvSpPr txBox="1">
            <a:spLocks noChangeArrowheads="1"/>
          </p:cNvSpPr>
          <p:nvPr/>
        </p:nvSpPr>
        <p:spPr bwMode="auto">
          <a:xfrm>
            <a:off x="6192602" y="4325041"/>
            <a:ext cx="2819824" cy="2308324"/>
          </a:xfrm>
          <a:prstGeom prst="rect">
            <a:avLst/>
          </a:prstGeom>
          <a:ln>
            <a:headEnd/>
            <a:tailEnd/>
          </a:ln>
          <a:effectLst>
            <a:outerShdw blurRad="50800" dist="38100" dir="10800000" algn="r"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b="1" u="sng" dirty="0">
                <a:solidFill>
                  <a:schemeClr val="bg1"/>
                </a:solidFill>
              </a:rPr>
              <a:t>Time</a:t>
            </a:r>
            <a:r>
              <a:rPr lang="en-IE" b="1" dirty="0">
                <a:solidFill>
                  <a:schemeClr val="bg1"/>
                </a:solidFill>
              </a:rPr>
              <a:t> = 41 minutes approx. per essay</a:t>
            </a:r>
          </a:p>
          <a:p>
            <a:pPr algn="ctr" eaLnBrk="1" hangingPunct="1"/>
            <a:r>
              <a:rPr lang="en-IE" b="1" dirty="0" smtClean="0">
                <a:solidFill>
                  <a:schemeClr val="bg1"/>
                </a:solidFill>
              </a:rPr>
              <a:t>As </a:t>
            </a:r>
            <a:r>
              <a:rPr lang="en-IE" b="1" dirty="0">
                <a:solidFill>
                  <a:schemeClr val="bg1"/>
                </a:solidFill>
              </a:rPr>
              <a:t>much content as possible in 41 minutes</a:t>
            </a:r>
          </a:p>
        </p:txBody>
      </p:sp>
      <p:sp>
        <p:nvSpPr>
          <p:cNvPr id="7" name="Rectangle 6"/>
          <p:cNvSpPr/>
          <p:nvPr/>
        </p:nvSpPr>
        <p:spPr>
          <a:xfrm>
            <a:off x="411848" y="260649"/>
            <a:ext cx="6289102" cy="584776"/>
          </a:xfrm>
          <a:prstGeom prst="rect">
            <a:avLst/>
          </a:prstGeom>
          <a:solidFill>
            <a:schemeClr val="tx1"/>
          </a:solidFill>
          <a:ln w="57150">
            <a:solidFill>
              <a:schemeClr val="bg2"/>
            </a:solid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IE"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Marking </a:t>
            </a:r>
            <a:r>
              <a:rPr lang="en-IE"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Scheme…Content &amp; </a:t>
            </a:r>
            <a:r>
              <a:rPr lang="en-IE"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Time </a:t>
            </a:r>
            <a:endParaRPr lang="en-IE"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57448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2.google.com/images?q=tbn:ANd9GcTFeZ5xtZdGg72ZZG6hYs3wy2rD32JymMPAUx2J0lPav1fYGbjUXw"/>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6052328" y="764704"/>
            <a:ext cx="2913650" cy="345638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250394" y="260649"/>
            <a:ext cx="2755023" cy="132343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lvl="0" algn="ctr"/>
            <a:r>
              <a:rPr lang="en-IE" sz="2000" dirty="0">
                <a:solidFill>
                  <a:prstClr val="white"/>
                </a:solidFill>
              </a:rPr>
              <a:t>The examiner will award marks to each paragraph or paragraph equivalent as follows</a:t>
            </a:r>
            <a:r>
              <a:rPr lang="en-IE" sz="2000" dirty="0" smtClean="0">
                <a:solidFill>
                  <a:prstClr val="white"/>
                </a:solidFill>
              </a:rPr>
              <a:t>:</a:t>
            </a:r>
          </a:p>
        </p:txBody>
      </p:sp>
      <p:sp>
        <p:nvSpPr>
          <p:cNvPr id="4" name="Rectangle 3"/>
          <p:cNvSpPr/>
          <p:nvPr/>
        </p:nvSpPr>
        <p:spPr>
          <a:xfrm>
            <a:off x="3329538" y="383758"/>
            <a:ext cx="4826138" cy="1077218"/>
          </a:xfrm>
          <a:prstGeom prst="rect">
            <a:avLst/>
          </a:prstGeom>
        </p:spPr>
        <p:txBody>
          <a:bodyPr wrap="square">
            <a:spAutoFit/>
          </a:bodyPr>
          <a:lstStyle/>
          <a:p>
            <a:r>
              <a:rPr lang="en-IE" sz="3200" b="1" dirty="0">
                <a:solidFill>
                  <a:prstClr val="white"/>
                </a:solidFill>
              </a:rPr>
              <a:t>Cumulative Mark (CM) </a:t>
            </a:r>
            <a:r>
              <a:rPr lang="en-IE" sz="3200" dirty="0" smtClean="0">
                <a:solidFill>
                  <a:prstClr val="white"/>
                </a:solidFill>
              </a:rPr>
              <a:t>Maximum </a:t>
            </a:r>
            <a:r>
              <a:rPr lang="en-IE" sz="3200" dirty="0">
                <a:solidFill>
                  <a:prstClr val="white"/>
                </a:solidFill>
              </a:rPr>
              <a:t>= 60 marks</a:t>
            </a:r>
            <a:endParaRPr lang="en-IE" sz="3200" dirty="0"/>
          </a:p>
        </p:txBody>
      </p:sp>
      <p:graphicFrame>
        <p:nvGraphicFramePr>
          <p:cNvPr id="5" name="Table 4"/>
          <p:cNvGraphicFramePr>
            <a:graphicFrameLocks noGrp="1"/>
          </p:cNvGraphicFramePr>
          <p:nvPr>
            <p:extLst>
              <p:ext uri="{D42A27DB-BD31-4B8C-83A1-F6EECF244321}">
                <p14:modId xmlns:p14="http://schemas.microsoft.com/office/powerpoint/2010/main" val="3059682342"/>
              </p:ext>
            </p:extLst>
          </p:nvPr>
        </p:nvGraphicFramePr>
        <p:xfrm>
          <a:off x="628535" y="2276873"/>
          <a:ext cx="7636534" cy="4394200"/>
        </p:xfrm>
        <a:graphic>
          <a:graphicData uri="http://schemas.openxmlformats.org/drawingml/2006/table">
            <a:tbl>
              <a:tblPr firstRow="1" bandRow="1">
                <a:tableStyleId>{21E4AEA4-8DFA-4A89-87EB-49C32662AFE0}</a:tableStyleId>
              </a:tblPr>
              <a:tblGrid>
                <a:gridCol w="1233229"/>
                <a:gridCol w="1359734"/>
                <a:gridCol w="5043571"/>
              </a:tblGrid>
              <a:tr h="370840">
                <a:tc>
                  <a:txBody>
                    <a:bodyPr/>
                    <a:lstStyle/>
                    <a:p>
                      <a:pPr algn="ctr"/>
                      <a:r>
                        <a:rPr lang="en-IE" dirty="0" smtClean="0">
                          <a:ln>
                            <a:solidFill>
                              <a:schemeClr val="bg1"/>
                            </a:solidFill>
                          </a:ln>
                          <a:solidFill>
                            <a:schemeClr val="bg1"/>
                          </a:solidFill>
                        </a:rPr>
                        <a:t>MARKS </a:t>
                      </a:r>
                      <a:endParaRPr lang="en-IE" dirty="0">
                        <a:ln>
                          <a:solidFill>
                            <a:schemeClr val="bg1"/>
                          </a:solidFill>
                        </a:ln>
                        <a:solidFill>
                          <a:schemeClr val="bg1"/>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a:txBody>
                    <a:bodyPr/>
                    <a:lstStyle/>
                    <a:p>
                      <a:pPr algn="ctr"/>
                      <a:r>
                        <a:rPr lang="en-IE" dirty="0" smtClean="0">
                          <a:ln>
                            <a:solidFill>
                              <a:schemeClr val="bg1"/>
                            </a:solidFill>
                          </a:ln>
                          <a:solidFill>
                            <a:schemeClr val="bg1"/>
                          </a:solidFill>
                        </a:rPr>
                        <a:t>IMPRESSION</a:t>
                      </a:r>
                      <a:endParaRPr lang="en-IE" dirty="0">
                        <a:ln>
                          <a:solidFill>
                            <a:schemeClr val="bg1"/>
                          </a:solidFill>
                        </a:ln>
                        <a:solidFill>
                          <a:schemeClr val="bg1"/>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a:txBody>
                    <a:bodyPr/>
                    <a:lstStyle/>
                    <a:p>
                      <a:pPr algn="ctr"/>
                      <a:r>
                        <a:rPr lang="en-IE" dirty="0" smtClean="0">
                          <a:ln>
                            <a:solidFill>
                              <a:schemeClr val="bg1"/>
                            </a:solidFill>
                          </a:ln>
                          <a:solidFill>
                            <a:schemeClr val="bg1"/>
                          </a:solidFill>
                        </a:rPr>
                        <a:t>EXPLANATON </a:t>
                      </a:r>
                      <a:endParaRPr lang="en-IE" dirty="0">
                        <a:ln>
                          <a:solidFill>
                            <a:schemeClr val="bg1"/>
                          </a:solidFill>
                        </a:ln>
                        <a:solidFill>
                          <a:schemeClr val="bg1"/>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r>
              <a:tr h="370840">
                <a:tc>
                  <a:txBody>
                    <a:bodyPr/>
                    <a:lstStyle/>
                    <a:p>
                      <a:r>
                        <a:rPr lang="en-IE" dirty="0" smtClean="0"/>
                        <a:t>11-12 marks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r>
                        <a:rPr lang="en-IE" dirty="0" smtClean="0"/>
                        <a:t>Excellent</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Outstanding piece of analysis, exposition or commentary. Clearly expressed, accurate and substantial information.</a:t>
                      </a:r>
                    </a:p>
                    <a:p>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r>
              <a:tr h="370840">
                <a:tc>
                  <a:txBody>
                    <a:bodyPr/>
                    <a:lstStyle/>
                    <a:p>
                      <a:r>
                        <a:rPr lang="en-IE" dirty="0" smtClean="0"/>
                        <a:t>8-10 marks</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IE" dirty="0" smtClean="0"/>
                        <a:t>Very good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IE" dirty="0" smtClean="0"/>
                        <a:t>Very good material, accurately and clearly expressed.</a:t>
                      </a:r>
                    </a:p>
                    <a:p>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IE" dirty="0" smtClean="0"/>
                        <a:t>6-7 marks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r>
                        <a:rPr lang="en-IE" dirty="0" smtClean="0"/>
                        <a:t>Good: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r>
                        <a:rPr lang="en-IE" dirty="0" smtClean="0"/>
                        <a:t>Worthwhile information, reasonably well expressed.</a:t>
                      </a:r>
                    </a:p>
                    <a:p>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r>
              <a:tr h="370840">
                <a:tc>
                  <a:txBody>
                    <a:bodyPr/>
                    <a:lstStyle/>
                    <a:p>
                      <a:r>
                        <a:rPr lang="en-IE" dirty="0" smtClean="0"/>
                        <a:t>3-5 marks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IE" dirty="0" smtClean="0"/>
                        <a:t>Fair</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Limited information/barely stated.</a:t>
                      </a:r>
                    </a:p>
                    <a:p>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IE" dirty="0" smtClean="0"/>
                        <a:t> 0-2 marks </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r>
                        <a:rPr lang="en-IE" dirty="0" smtClean="0"/>
                        <a:t>Poor</a:t>
                      </a:r>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smtClean="0"/>
                        <a:t>Trivial/irrelevant/grave errors.</a:t>
                      </a:r>
                    </a:p>
                    <a:p>
                      <a:endParaRPr lang="en-IE" dirty="0">
                        <a:ln>
                          <a:solidFill>
                            <a:schemeClr val="bg1"/>
                          </a:solidFill>
                        </a:ln>
                        <a:solidFill>
                          <a:sysClr val="windowText" lastClr="000000"/>
                        </a:solidFill>
                      </a:endParaRPr>
                    </a:p>
                  </a:txBody>
                  <a:tcPr marL="68598" marR="685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30248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66934048"/>
              </p:ext>
            </p:extLst>
          </p:nvPr>
        </p:nvGraphicFramePr>
        <p:xfrm>
          <a:off x="228602" y="1628800"/>
          <a:ext cx="8826498" cy="4785360"/>
        </p:xfrm>
        <a:graphic>
          <a:graphicData uri="http://schemas.openxmlformats.org/drawingml/2006/table">
            <a:tbl>
              <a:tblPr firstRow="1" bandRow="1">
                <a:tableStyleId>{FABFCF23-3B69-468F-B69F-88F6DE6A72F2}</a:tableStyleId>
              </a:tblPr>
              <a:tblGrid>
                <a:gridCol w="1253144"/>
                <a:gridCol w="1471083"/>
                <a:gridCol w="6102271"/>
              </a:tblGrid>
              <a:tr h="298832">
                <a:tc>
                  <a:txBody>
                    <a:bodyPr/>
                    <a:lstStyle/>
                    <a:p>
                      <a:pPr algn="ctr"/>
                      <a:r>
                        <a:rPr lang="en-IE" sz="1600" dirty="0" smtClean="0"/>
                        <a:t>MARKS</a:t>
                      </a:r>
                      <a:r>
                        <a:rPr lang="en-IE" sz="1600" baseline="0" dirty="0" smtClean="0"/>
                        <a:t> </a:t>
                      </a:r>
                      <a:endParaRPr lang="en-IE" sz="1600" dirty="0"/>
                    </a:p>
                  </a:txBody>
                  <a:tcPr marL="68598" marR="6859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IE" sz="1600" dirty="0" smtClean="0"/>
                        <a:t>IMPRESSION</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IE" sz="1600" dirty="0" smtClean="0"/>
                        <a:t>EXLANATION</a:t>
                      </a:r>
                      <a:endParaRPr lang="en-IE" sz="1600" dirty="0"/>
                    </a:p>
                  </a:txBody>
                  <a:tcPr marL="68598" marR="6859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70840">
                <a:tc>
                  <a:txBody>
                    <a:bodyPr/>
                    <a:lstStyle/>
                    <a:p>
                      <a:r>
                        <a:rPr lang="en-IE" sz="1600" dirty="0" smtClean="0"/>
                        <a:t>34-40 marks</a:t>
                      </a:r>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600" dirty="0" smtClean="0"/>
                        <a:t>Excellent: </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Excellent in its treatment of the set question, particularly if it shows detailed learning, wide reading, analysis or extensive coverage.</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600" dirty="0" smtClean="0"/>
                        <a:t>28-33 marks</a:t>
                      </a:r>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600" dirty="0" smtClean="0"/>
                        <a:t>Very good</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Very good – but not excellent - in its treatment of the set question, </a:t>
                      </a:r>
                      <a:r>
                        <a:rPr lang="en-IE" sz="1600" dirty="0" err="1" smtClean="0"/>
                        <a:t>ie</a:t>
                      </a:r>
                      <a:r>
                        <a:rPr lang="en-IE" sz="1600" dirty="0" smtClean="0"/>
                        <a:t>: accurate and substantial.</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600" dirty="0" smtClean="0"/>
                        <a:t>22-27marks</a:t>
                      </a:r>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600" dirty="0" smtClean="0"/>
                        <a:t>Good: </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Good standard treatment of the set question, without being exceptional in the information or the commentary supplied.</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smtClean="0"/>
                        <a:t>16-21 marks</a:t>
                      </a:r>
                    </a:p>
                    <a:p>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600" dirty="0" smtClean="0"/>
                        <a:t>Fair: </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Fair attempt at the set question, but has identifiable defects, </a:t>
                      </a:r>
                      <a:r>
                        <a:rPr lang="en-IE" sz="1600" dirty="0" err="1" smtClean="0"/>
                        <a:t>eg</a:t>
                      </a:r>
                      <a:r>
                        <a:rPr lang="en-IE" sz="1600" dirty="0" smtClean="0"/>
                        <a:t>: incomplete coverage, irrelevant data, factual inaccuracies.</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600" dirty="0" smtClean="0"/>
                        <a:t>10-15 marks </a:t>
                      </a:r>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600" dirty="0" smtClean="0"/>
                        <a:t>Weak: </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Poor, in that it fails to answer the question as set, but has some merit.</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IE" sz="1600" dirty="0" smtClean="0"/>
                        <a:t>0-9 marks </a:t>
                      </a:r>
                      <a:endParaRPr lang="en-IE" sz="1600" dirty="0"/>
                    </a:p>
                  </a:txBody>
                  <a:tcPr marL="68598" marR="6859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IE" sz="1600" dirty="0" smtClean="0"/>
                        <a:t>Very weak: </a:t>
                      </a:r>
                      <a:endParaRPr lang="en-IE" sz="1600" dirty="0"/>
                    </a:p>
                  </a:txBody>
                  <a:tcPr marL="68598" marR="6859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600" dirty="0" smtClean="0"/>
                        <a:t>Very poor answer which, at best, offers only scraps of information.</a:t>
                      </a:r>
                    </a:p>
                    <a:p>
                      <a:endParaRPr lang="en-IE" sz="1600" dirty="0"/>
                    </a:p>
                  </a:txBody>
                  <a:tcPr marL="68598" marR="6859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Rectangle 3"/>
          <p:cNvSpPr/>
          <p:nvPr/>
        </p:nvSpPr>
        <p:spPr>
          <a:xfrm>
            <a:off x="628535" y="431086"/>
            <a:ext cx="7092081" cy="523220"/>
          </a:xfrm>
          <a:prstGeom prst="rect">
            <a:avLst/>
          </a:prstGeom>
        </p:spPr>
        <p:txBody>
          <a:bodyPr wrap="none">
            <a:spAutoFit/>
          </a:bodyPr>
          <a:lstStyle/>
          <a:p>
            <a:r>
              <a:rPr lang="en-IE" sz="2800" b="1" dirty="0"/>
              <a:t>Overall Evaluation (OE) </a:t>
            </a:r>
            <a:r>
              <a:rPr lang="en-IE" sz="2800" dirty="0"/>
              <a:t>(Maximum = 40 marks)</a:t>
            </a:r>
          </a:p>
        </p:txBody>
      </p:sp>
      <p:pic>
        <p:nvPicPr>
          <p:cNvPr id="6146" name="Picture 2" descr="https://encrypted-tbn0.google.com/images?q=tbn:ANd9GcRpFZ6BTERuRoqKGR5LZdNiUiFAgs1tUMxyxV46FMI7tJR-r4dP"/>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73003" y="116632"/>
            <a:ext cx="1661783" cy="208823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47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9873" y="262440"/>
            <a:ext cx="4570809" cy="923330"/>
          </a:xfrm>
          <a:prstGeom prst="rect">
            <a:avLst/>
          </a:prstGeom>
          <a:solidFill>
            <a:schemeClr val="tx1"/>
          </a:solidFill>
          <a:ln w="57150">
            <a:solidFill>
              <a:schemeClr val="bg2"/>
            </a:solidFill>
          </a:ln>
        </p:spPr>
        <p:txBody>
          <a:bodyPr>
            <a:spAutoFit/>
          </a:bodyPr>
          <a:lstStyle/>
          <a:p>
            <a:pPr algn="ctr"/>
            <a:r>
              <a:rPr lang="en-IE" dirty="0"/>
              <a:t>In </a:t>
            </a:r>
            <a:r>
              <a:rPr lang="en-IE" dirty="0" smtClean="0">
                <a:solidFill>
                  <a:schemeClr val="bg1"/>
                </a:solidFill>
              </a:rPr>
              <a:t>In awarding </a:t>
            </a:r>
            <a:r>
              <a:rPr lang="en-IE" dirty="0">
                <a:solidFill>
                  <a:schemeClr val="bg1"/>
                </a:solidFill>
              </a:rPr>
              <a:t>the OE, the examiner will evaluate the quality of the answer, taking into account the following, as appropriate</a:t>
            </a:r>
          </a:p>
        </p:txBody>
      </p:sp>
      <p:sp>
        <p:nvSpPr>
          <p:cNvPr id="3" name="Rectangle 2"/>
          <p:cNvSpPr/>
          <p:nvPr/>
        </p:nvSpPr>
        <p:spPr>
          <a:xfrm>
            <a:off x="244134" y="1484785"/>
            <a:ext cx="2854666" cy="397031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lvl="0" algn="ctr"/>
            <a:r>
              <a:rPr lang="en-IE" sz="2800" dirty="0"/>
              <a:t>To what extent has the candidate shown the ability to analyse the issues involved in the question asked (</a:t>
            </a:r>
            <a:r>
              <a:rPr lang="en-IE" sz="2800" dirty="0" err="1"/>
              <a:t>ie</a:t>
            </a:r>
            <a:r>
              <a:rPr lang="en-IE" sz="2800" dirty="0"/>
              <a:t>: more than mere narrative)?</a:t>
            </a:r>
          </a:p>
        </p:txBody>
      </p:sp>
      <p:sp>
        <p:nvSpPr>
          <p:cNvPr id="4" name="Rectangle 3"/>
          <p:cNvSpPr/>
          <p:nvPr/>
        </p:nvSpPr>
        <p:spPr>
          <a:xfrm>
            <a:off x="6159501" y="1616224"/>
            <a:ext cx="2778472" cy="267765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lvl="0" algn="ctr"/>
            <a:r>
              <a:rPr lang="en-IE" sz="2800" dirty="0"/>
              <a:t>To what extent has the candidate marshalled the relevant evidence to support his/her analysis?</a:t>
            </a:r>
          </a:p>
        </p:txBody>
      </p:sp>
      <p:sp>
        <p:nvSpPr>
          <p:cNvPr id="5" name="Rectangle 4"/>
          <p:cNvSpPr/>
          <p:nvPr/>
        </p:nvSpPr>
        <p:spPr>
          <a:xfrm>
            <a:off x="2789338" y="3823197"/>
            <a:ext cx="3954638" cy="2677656"/>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en-IE" sz="2800" dirty="0"/>
              <a:t>To what extent has the candidate shown the ability to argue a case and to reach conclusions (</a:t>
            </a:r>
            <a:r>
              <a:rPr lang="en-IE" sz="2800" dirty="0" err="1"/>
              <a:t>ie</a:t>
            </a:r>
            <a:r>
              <a:rPr lang="en-IE" sz="2800" dirty="0"/>
              <a:t>: to answer the question as asked)?</a:t>
            </a:r>
          </a:p>
        </p:txBody>
      </p:sp>
      <p:pic>
        <p:nvPicPr>
          <p:cNvPr id="7172" name="Picture 4" descr="https://encrypted-tbn0.google.com/images?q=tbn:ANd9GcSTUo-_yqV89V6cqN3rRRhKzaKIyaEH7agv8wdIn7-DQDgotm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224" y="1185770"/>
            <a:ext cx="2387905" cy="289064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339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349533" y="338105"/>
            <a:ext cx="5487829" cy="1200329"/>
          </a:xfrm>
          <a:prstGeom prst="rect">
            <a:avLst/>
          </a:prstGeom>
          <a:ln/>
        </p:spPr>
        <p:style>
          <a:lnRef idx="3">
            <a:schemeClr val="lt1"/>
          </a:lnRef>
          <a:fillRef idx="1">
            <a:schemeClr val="accent2"/>
          </a:fillRef>
          <a:effectRef idx="1">
            <a:schemeClr val="accent2"/>
          </a:effectRef>
          <a:fontRef idx="minor">
            <a:schemeClr val="lt1"/>
          </a:fontRef>
        </p:style>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en-IE" sz="3600" dirty="0">
                <a:latin typeface="Monotype Corsiva" pitchFamily="66" charset="0"/>
              </a:rPr>
              <a:t>Essay Titles – what can we learn?</a:t>
            </a:r>
          </a:p>
        </p:txBody>
      </p:sp>
      <p:sp>
        <p:nvSpPr>
          <p:cNvPr id="3" name="TextBox 2"/>
          <p:cNvSpPr txBox="1">
            <a:spLocks noChangeArrowheads="1"/>
          </p:cNvSpPr>
          <p:nvPr/>
        </p:nvSpPr>
        <p:spPr bwMode="auto">
          <a:xfrm>
            <a:off x="365332" y="1196753"/>
            <a:ext cx="5895129" cy="71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marL="457200" indent="-457200" eaLnBrk="1" hangingPunct="1">
              <a:buFont typeface="+mj-lt"/>
              <a:buAutoNum type="arabicParenR"/>
            </a:pPr>
            <a:endParaRPr lang="en-IE" dirty="0" smtClean="0">
              <a:latin typeface="Arial"/>
              <a:cs typeface="Arial"/>
            </a:endParaRPr>
          </a:p>
          <a:p>
            <a:pPr marL="457200" lvl="0" indent="-457200" eaLnBrk="1" hangingPunct="1">
              <a:buFont typeface="+mj-lt"/>
              <a:buAutoNum type="arabicParenR"/>
            </a:pPr>
            <a:r>
              <a:rPr lang="en-IE" dirty="0">
                <a:latin typeface="Arial"/>
                <a:cs typeface="Arial"/>
              </a:rPr>
              <a:t>During the period 1912-1920, what factors contributed to the partition of Ireland</a:t>
            </a:r>
            <a:r>
              <a:rPr lang="en-IE" dirty="0" smtClean="0">
                <a:latin typeface="Arial"/>
                <a:cs typeface="Arial"/>
              </a:rPr>
              <a:t>?</a:t>
            </a:r>
          </a:p>
          <a:p>
            <a:pPr marL="457200" lvl="0" indent="-457200" eaLnBrk="1" hangingPunct="1">
              <a:buFont typeface="+mj-lt"/>
              <a:buAutoNum type="arabicParenR"/>
            </a:pPr>
            <a:endParaRPr lang="en-IE" dirty="0">
              <a:latin typeface="Arial"/>
              <a:cs typeface="Arial"/>
            </a:endParaRPr>
          </a:p>
          <a:p>
            <a:pPr marL="457200" indent="-457200" eaLnBrk="1" hangingPunct="1">
              <a:buFont typeface="+mj-lt"/>
              <a:buAutoNum type="arabicParenR"/>
            </a:pPr>
            <a:r>
              <a:rPr lang="en-IE" dirty="0" smtClean="0">
                <a:latin typeface="Arial"/>
                <a:cs typeface="Arial"/>
              </a:rPr>
              <a:t>During </a:t>
            </a:r>
            <a:r>
              <a:rPr lang="en-IE" dirty="0">
                <a:latin typeface="Arial"/>
                <a:cs typeface="Arial"/>
              </a:rPr>
              <a:t>the period, 1932-1945, which did Éamon de Valera manage better, the economy or Anglo-Irish relations? Argue your case, referring to </a:t>
            </a:r>
            <a:r>
              <a:rPr lang="en-IE" dirty="0" smtClean="0">
                <a:latin typeface="Arial"/>
                <a:cs typeface="Arial"/>
              </a:rPr>
              <a:t>both.</a:t>
            </a:r>
          </a:p>
          <a:p>
            <a:pPr marL="457200" indent="-457200" eaLnBrk="1" hangingPunct="1">
              <a:buFont typeface="+mj-lt"/>
              <a:buAutoNum type="arabicParenR"/>
            </a:pPr>
            <a:endParaRPr lang="en-IE" dirty="0" smtClean="0">
              <a:latin typeface="Arial"/>
              <a:cs typeface="Arial"/>
            </a:endParaRPr>
          </a:p>
          <a:p>
            <a:pPr marL="457200" indent="-457200" eaLnBrk="1" hangingPunct="1">
              <a:buFont typeface="+mj-lt"/>
              <a:buAutoNum type="arabicParenR"/>
            </a:pPr>
            <a:r>
              <a:rPr lang="en-IE" dirty="0" smtClean="0">
                <a:solidFill>
                  <a:srgbClr val="FFFFFF"/>
                </a:solidFill>
                <a:latin typeface="Arial"/>
                <a:cs typeface="Arial"/>
              </a:rPr>
              <a:t>To </a:t>
            </a:r>
            <a:r>
              <a:rPr lang="en-IE" dirty="0">
                <a:solidFill>
                  <a:srgbClr val="FFFFFF"/>
                </a:solidFill>
                <a:latin typeface="Arial"/>
                <a:cs typeface="Arial"/>
              </a:rPr>
              <a:t>what extent did the Eucharistic Congress and/or the language and education policies of Irish governments promote Irish cultural identity?</a:t>
            </a:r>
          </a:p>
          <a:p>
            <a:pPr marL="457200" indent="-457200" eaLnBrk="1" hangingPunct="1">
              <a:buFont typeface="+mj-lt"/>
              <a:buAutoNum type="arabicParenR"/>
            </a:pPr>
            <a:endParaRPr lang="en-IE" dirty="0" smtClean="0">
              <a:latin typeface="Arial"/>
              <a:cs typeface="Arial"/>
            </a:endParaRPr>
          </a:p>
          <a:p>
            <a:pPr marL="457200" indent="-457200" eaLnBrk="1" hangingPunct="1">
              <a:buFont typeface="+mj-lt"/>
              <a:buAutoNum type="arabicParenR"/>
            </a:pPr>
            <a:r>
              <a:rPr lang="en-GB" dirty="0" smtClean="0">
                <a:latin typeface="Arial"/>
                <a:cs typeface="Arial"/>
              </a:rPr>
              <a:t>Analyse in </a:t>
            </a:r>
            <a:r>
              <a:rPr lang="en-GB" dirty="0">
                <a:latin typeface="Arial"/>
                <a:cs typeface="Arial"/>
              </a:rPr>
              <a:t>detail Unionist opposition to Home Rule </a:t>
            </a:r>
            <a:r>
              <a:rPr lang="en-GB" dirty="0" smtClean="0">
                <a:latin typeface="Arial"/>
                <a:cs typeface="Arial"/>
              </a:rPr>
              <a:t>up </a:t>
            </a:r>
            <a:r>
              <a:rPr lang="en-GB" dirty="0">
                <a:latin typeface="Arial"/>
                <a:cs typeface="Arial"/>
              </a:rPr>
              <a:t>to the outbreak of war in </a:t>
            </a:r>
            <a:r>
              <a:rPr lang="en-GB" dirty="0" smtClean="0">
                <a:latin typeface="Arial"/>
                <a:cs typeface="Arial"/>
              </a:rPr>
              <a:t>1914</a:t>
            </a:r>
            <a:endParaRPr lang="en-IE" dirty="0">
              <a:latin typeface="Arial"/>
              <a:cs typeface="Arial"/>
            </a:endParaRPr>
          </a:p>
        </p:txBody>
      </p:sp>
      <p:sp>
        <p:nvSpPr>
          <p:cNvPr id="4" name="TextBox 3"/>
          <p:cNvSpPr txBox="1">
            <a:spLocks noChangeArrowheads="1"/>
          </p:cNvSpPr>
          <p:nvPr/>
        </p:nvSpPr>
        <p:spPr bwMode="auto">
          <a:xfrm>
            <a:off x="6284307" y="4575028"/>
            <a:ext cx="2729586" cy="2123658"/>
          </a:xfrm>
          <a:prstGeom prst="rect">
            <a:avLst/>
          </a:prstGeom>
          <a:ln/>
        </p:spPr>
        <p:style>
          <a:lnRef idx="3">
            <a:schemeClr val="lt1"/>
          </a:lnRef>
          <a:fillRef idx="1">
            <a:schemeClr val="accent2"/>
          </a:fillRef>
          <a:effectRef idx="1">
            <a:schemeClr val="accent2"/>
          </a:effectRef>
          <a:fontRef idx="minor">
            <a:schemeClr val="lt1"/>
          </a:fontRef>
        </p:style>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marL="342900" indent="-342900" eaLnBrk="1" hangingPunct="1">
              <a:buFont typeface="Arial" pitchFamily="34" charset="0"/>
              <a:buChar char="•"/>
            </a:pPr>
            <a:r>
              <a:rPr lang="en-IE" sz="2200" b="1" dirty="0"/>
              <a:t>What is the </a:t>
            </a:r>
            <a:r>
              <a:rPr lang="en-IE" sz="2200" b="1" u="sng" dirty="0"/>
              <a:t>theme</a:t>
            </a:r>
            <a:r>
              <a:rPr lang="en-IE" sz="2200" b="1" dirty="0"/>
              <a:t> of the essay?</a:t>
            </a:r>
            <a:endParaRPr lang="en-IE" sz="2200" dirty="0"/>
          </a:p>
          <a:p>
            <a:pPr marL="342900" indent="-342900" eaLnBrk="1" hangingPunct="1">
              <a:buFont typeface="Arial" pitchFamily="34" charset="0"/>
              <a:buChar char="•"/>
            </a:pPr>
            <a:endParaRPr lang="en-IE" sz="2200" b="1" dirty="0"/>
          </a:p>
          <a:p>
            <a:pPr marL="342900" indent="-342900" eaLnBrk="1" hangingPunct="1">
              <a:buFont typeface="Arial" pitchFamily="34" charset="0"/>
              <a:buChar char="•"/>
            </a:pPr>
            <a:r>
              <a:rPr lang="en-IE" sz="2200" b="1" dirty="0"/>
              <a:t>What is being asked?</a:t>
            </a:r>
            <a:endParaRPr lang="en-IE" sz="2200" dirty="0"/>
          </a:p>
        </p:txBody>
      </p:sp>
      <p:pic>
        <p:nvPicPr>
          <p:cNvPr id="8194" name="Picture 2" descr="https://encrypted-tbn3.google.com/images?q=tbn:ANd9GcTesA1LSKDiKJhM53PzyBMM1K1UjfrswP_v9W4bL5i5rkih4-qwR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5691" y="1628800"/>
            <a:ext cx="2579124" cy="268870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4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391210" y="934611"/>
            <a:ext cx="844837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IE" sz="3200" b="1" dirty="0"/>
              <a:t>During the period, 1932-1945, which did </a:t>
            </a:r>
            <a:r>
              <a:rPr lang="en-IE" sz="3200" b="1" dirty="0" err="1"/>
              <a:t>Éamon</a:t>
            </a:r>
            <a:r>
              <a:rPr lang="en-IE" sz="3200" b="1" dirty="0"/>
              <a:t> de Valera </a:t>
            </a:r>
            <a:r>
              <a:rPr lang="en-IE" sz="3200" b="1" dirty="0" smtClean="0"/>
              <a:t> manage </a:t>
            </a:r>
            <a:r>
              <a:rPr lang="en-IE" sz="3200" b="1" dirty="0"/>
              <a:t>better, the economy or Anglo-Irish relations? </a:t>
            </a:r>
            <a:r>
              <a:rPr lang="en-IE" sz="3200" b="1" dirty="0" smtClean="0"/>
              <a:t>Argue your </a:t>
            </a:r>
            <a:r>
              <a:rPr lang="en-IE" sz="3200" b="1" dirty="0"/>
              <a:t>case, referring to both</a:t>
            </a:r>
          </a:p>
        </p:txBody>
      </p:sp>
      <p:sp>
        <p:nvSpPr>
          <p:cNvPr id="3" name="Oval 2"/>
          <p:cNvSpPr/>
          <p:nvPr/>
        </p:nvSpPr>
        <p:spPr>
          <a:xfrm>
            <a:off x="4615399" y="1943000"/>
            <a:ext cx="877242" cy="7659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u="sng" dirty="0"/>
          </a:p>
        </p:txBody>
      </p:sp>
      <p:sp>
        <p:nvSpPr>
          <p:cNvPr id="4" name="Oval 3"/>
          <p:cNvSpPr/>
          <p:nvPr/>
        </p:nvSpPr>
        <p:spPr>
          <a:xfrm>
            <a:off x="6138582" y="764704"/>
            <a:ext cx="2580012"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u="sng" dirty="0"/>
          </a:p>
        </p:txBody>
      </p:sp>
      <p:sp>
        <p:nvSpPr>
          <p:cNvPr id="5" name="Oval 4"/>
          <p:cNvSpPr/>
          <p:nvPr/>
        </p:nvSpPr>
        <p:spPr>
          <a:xfrm>
            <a:off x="3113458" y="901007"/>
            <a:ext cx="1620602" cy="6115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u="sng" dirty="0"/>
          </a:p>
        </p:txBody>
      </p:sp>
      <p:sp>
        <p:nvSpPr>
          <p:cNvPr id="6" name="Oval 5"/>
          <p:cNvSpPr/>
          <p:nvPr/>
        </p:nvSpPr>
        <p:spPr>
          <a:xfrm>
            <a:off x="391210" y="1500188"/>
            <a:ext cx="2283016" cy="5000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E" u="sng" dirty="0"/>
          </a:p>
        </p:txBody>
      </p:sp>
      <p:sp>
        <p:nvSpPr>
          <p:cNvPr id="7" name="TextBox 6"/>
          <p:cNvSpPr txBox="1">
            <a:spLocks noChangeArrowheads="1"/>
          </p:cNvSpPr>
          <p:nvPr/>
        </p:nvSpPr>
        <p:spPr bwMode="auto">
          <a:xfrm>
            <a:off x="471165" y="4717486"/>
            <a:ext cx="79009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IE" sz="2800" dirty="0"/>
          </a:p>
          <a:p>
            <a:pPr eaLnBrk="1" hangingPunct="1">
              <a:buFont typeface="Arial" charset="0"/>
              <a:buChar char="•"/>
            </a:pPr>
            <a:endParaRPr lang="en-IE" sz="2800" dirty="0"/>
          </a:p>
        </p:txBody>
      </p:sp>
      <p:cxnSp>
        <p:nvCxnSpPr>
          <p:cNvPr id="8" name="Straight Connector 7"/>
          <p:cNvCxnSpPr>
            <a:cxnSpLocks noChangeShapeType="1"/>
          </p:cNvCxnSpPr>
          <p:nvPr/>
        </p:nvCxnSpPr>
        <p:spPr bwMode="auto">
          <a:xfrm>
            <a:off x="2857500" y="2000250"/>
            <a:ext cx="5225804" cy="0"/>
          </a:xfrm>
          <a:prstGeom prst="line">
            <a:avLst/>
          </a:prstGeom>
          <a:noFill/>
          <a:ln w="25400">
            <a:solidFill>
              <a:srgbClr val="FF0000"/>
            </a:solidFill>
            <a:round/>
            <a:headEnd/>
            <a:tailEnd/>
          </a:ln>
          <a:effectLst>
            <a:outerShdw blurRad="63500" dist="20000" dir="5400000" rotWithShape="0">
              <a:srgbClr val="000000">
                <a:alpha val="37999"/>
              </a:srgbClr>
            </a:outerShdw>
          </a:effectLst>
        </p:spPr>
      </p:cxnSp>
      <p:sp>
        <p:nvSpPr>
          <p:cNvPr id="9" name="Rectangle 8"/>
          <p:cNvSpPr/>
          <p:nvPr/>
        </p:nvSpPr>
        <p:spPr>
          <a:xfrm>
            <a:off x="5922501" y="2325960"/>
            <a:ext cx="2285404" cy="954107"/>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lvl="0" algn="ctr"/>
            <a:r>
              <a:rPr lang="en-IE" sz="2800" dirty="0">
                <a:solidFill>
                  <a:prstClr val="white"/>
                </a:solidFill>
              </a:rPr>
              <a:t>Two elements or parts</a:t>
            </a:r>
          </a:p>
        </p:txBody>
      </p:sp>
      <p:sp>
        <p:nvSpPr>
          <p:cNvPr id="10" name="Rectangle 9"/>
          <p:cNvSpPr/>
          <p:nvPr/>
        </p:nvSpPr>
        <p:spPr>
          <a:xfrm>
            <a:off x="386081" y="3058924"/>
            <a:ext cx="4504113" cy="1384995"/>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lvl="0" algn="ctr"/>
            <a:r>
              <a:rPr lang="en-IE" sz="2800" dirty="0">
                <a:solidFill>
                  <a:prstClr val="white"/>
                </a:solidFill>
              </a:rPr>
              <a:t>Marked </a:t>
            </a:r>
            <a:r>
              <a:rPr lang="en-IE" sz="2800" u="sng" dirty="0">
                <a:solidFill>
                  <a:prstClr val="white"/>
                </a:solidFill>
              </a:rPr>
              <a:t>out of 50 (rather than 60)</a:t>
            </a:r>
            <a:r>
              <a:rPr lang="en-IE" sz="2800" dirty="0">
                <a:solidFill>
                  <a:prstClr val="white"/>
                </a:solidFill>
              </a:rPr>
              <a:t> if only one element referred to</a:t>
            </a:r>
          </a:p>
        </p:txBody>
      </p:sp>
      <p:sp>
        <p:nvSpPr>
          <p:cNvPr id="11" name="Rectangle 10"/>
          <p:cNvSpPr/>
          <p:nvPr/>
        </p:nvSpPr>
        <p:spPr>
          <a:xfrm>
            <a:off x="2857500" y="4653137"/>
            <a:ext cx="5860421" cy="138499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lvl="0" algn="ctr"/>
            <a:r>
              <a:rPr lang="en-IE" sz="2800" dirty="0">
                <a:solidFill>
                  <a:schemeClr val="bg1"/>
                </a:solidFill>
              </a:rPr>
              <a:t>Dates</a:t>
            </a:r>
          </a:p>
          <a:p>
            <a:pPr lvl="1" algn="ctr"/>
            <a:r>
              <a:rPr lang="en-IE" sz="2800" dirty="0">
                <a:solidFill>
                  <a:schemeClr val="bg1"/>
                </a:solidFill>
              </a:rPr>
              <a:t>Before 1932 – use in Introduction</a:t>
            </a:r>
          </a:p>
          <a:p>
            <a:pPr lvl="1" algn="ctr"/>
            <a:r>
              <a:rPr lang="en-IE" sz="2800" dirty="0">
                <a:solidFill>
                  <a:schemeClr val="bg1"/>
                </a:solidFill>
              </a:rPr>
              <a:t>After 1945 – use in Conclusion</a:t>
            </a:r>
          </a:p>
        </p:txBody>
      </p:sp>
    </p:spTree>
    <p:extLst>
      <p:ext uri="{BB962C8B-B14F-4D97-AF65-F5344CB8AC3E}">
        <p14:creationId xmlns:p14="http://schemas.microsoft.com/office/powerpoint/2010/main" val="293082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fltVal val="0"/>
                                          </p:val>
                                        </p:tav>
                                        <p:tav tm="100000">
                                          <p:val>
                                            <p:strVal val="#ppt_w"/>
                                          </p:val>
                                        </p:tav>
                                      </p:tavLst>
                                    </p:anim>
                                    <p:anim calcmode="lin" valueType="num">
                                      <p:cBhvr>
                                        <p:cTn id="23" dur="1000" fill="hold"/>
                                        <p:tgtEl>
                                          <p:spTgt spid="8"/>
                                        </p:tgtEl>
                                        <p:attrNameLst>
                                          <p:attrName>ppt_h</p:attrName>
                                        </p:attrNameLst>
                                      </p:cBhvr>
                                      <p:tavLst>
                                        <p:tav tm="0">
                                          <p:val>
                                            <p:fltVal val="0"/>
                                          </p:val>
                                        </p:tav>
                                        <p:tav tm="100000">
                                          <p:val>
                                            <p:strVal val="#ppt_h"/>
                                          </p:val>
                                        </p:tav>
                                      </p:tavLst>
                                    </p:anim>
                                    <p:anim calcmode="lin" valueType="num">
                                      <p:cBhvr>
                                        <p:cTn id="24" dur="1000" fill="hold"/>
                                        <p:tgtEl>
                                          <p:spTgt spid="8"/>
                                        </p:tgtEl>
                                        <p:attrNameLst>
                                          <p:attrName>style.rotation</p:attrName>
                                        </p:attrNameLst>
                                      </p:cBhvr>
                                      <p:tavLst>
                                        <p:tav tm="0">
                                          <p:val>
                                            <p:fltVal val="90"/>
                                          </p:val>
                                        </p:tav>
                                        <p:tav tm="100000">
                                          <p:val>
                                            <p:fltVal val="0"/>
                                          </p:val>
                                        </p:tav>
                                      </p:tavLst>
                                    </p:anim>
                                    <p:animEffect transition="in" filter="fade">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9" grpId="0" animBg="1"/>
      <p:bldP spid="10" grpId="0" animBg="1"/>
      <p:bldP spid="11" grpId="0" animBg="1"/>
    </p:bld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Theme1.thmx</Template>
  <TotalTime>0</TotalTime>
  <Words>2278</Words>
  <Application>Microsoft Office PowerPoint</Application>
  <PresentationFormat>On-screen Show (4:3)</PresentationFormat>
  <Paragraphs>230</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vt:lpstr>
      <vt:lpstr>Leaving Cert History   Essay Writing </vt:lpstr>
      <vt:lpstr>Advice from past pupils…..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2015-09-22T08:45:26Z</dcterms:created>
  <dcterms:modified xsi:type="dcterms:W3CDTF">2018-03-20T14:09:29Z</dcterms:modified>
</cp:coreProperties>
</file>